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92" r:id="rId2"/>
    <p:sldId id="309" r:id="rId3"/>
    <p:sldId id="305" r:id="rId4"/>
    <p:sldId id="419" r:id="rId5"/>
    <p:sldId id="311" r:id="rId6"/>
    <p:sldId id="312" r:id="rId7"/>
    <p:sldId id="363" r:id="rId8"/>
    <p:sldId id="364" r:id="rId9"/>
    <p:sldId id="366" r:id="rId10"/>
    <p:sldId id="365" r:id="rId11"/>
    <p:sldId id="367" r:id="rId12"/>
    <p:sldId id="368" r:id="rId13"/>
    <p:sldId id="369" r:id="rId14"/>
    <p:sldId id="413" r:id="rId15"/>
    <p:sldId id="414" r:id="rId16"/>
    <p:sldId id="415" r:id="rId17"/>
    <p:sldId id="416" r:id="rId18"/>
    <p:sldId id="421" r:id="rId19"/>
    <p:sldId id="423" r:id="rId20"/>
    <p:sldId id="424" r:id="rId21"/>
    <p:sldId id="428" r:id="rId22"/>
    <p:sldId id="429" r:id="rId23"/>
    <p:sldId id="430" r:id="rId24"/>
    <p:sldId id="431" r:id="rId25"/>
    <p:sldId id="432" r:id="rId26"/>
    <p:sldId id="435" r:id="rId27"/>
    <p:sldId id="437" r:id="rId28"/>
    <p:sldId id="300" r:id="rId29"/>
    <p:sldId id="277" r:id="rId30"/>
    <p:sldId id="278" r:id="rId31"/>
    <p:sldId id="256" r:id="rId32"/>
    <p:sldId id="259" r:id="rId33"/>
    <p:sldId id="260" r:id="rId34"/>
    <p:sldId id="302" r:id="rId35"/>
    <p:sldId id="283" r:id="rId36"/>
    <p:sldId id="285" r:id="rId37"/>
    <p:sldId id="261" r:id="rId38"/>
    <p:sldId id="263" r:id="rId39"/>
    <p:sldId id="272" r:id="rId40"/>
    <p:sldId id="303" r:id="rId41"/>
    <p:sldId id="279" r:id="rId42"/>
    <p:sldId id="280" r:id="rId43"/>
    <p:sldId id="281" r:id="rId44"/>
    <p:sldId id="284" r:id="rId45"/>
    <p:sldId id="264" r:id="rId46"/>
    <p:sldId id="266" r:id="rId47"/>
    <p:sldId id="267" r:id="rId48"/>
    <p:sldId id="273" r:id="rId49"/>
    <p:sldId id="274" r:id="rId50"/>
    <p:sldId id="304" r:id="rId51"/>
    <p:sldId id="268" r:id="rId52"/>
    <p:sldId id="270" r:id="rId53"/>
    <p:sldId id="271" r:id="rId54"/>
    <p:sldId id="275" r:id="rId55"/>
    <p:sldId id="276" r:id="rId56"/>
    <p:sldId id="290" r:id="rId57"/>
    <p:sldId id="291" r:id="rId58"/>
    <p:sldId id="439" r:id="rId59"/>
    <p:sldId id="295" r:id="rId60"/>
    <p:sldId id="296"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1" d="100"/>
          <a:sy n="71" d="100"/>
        </p:scale>
        <p:origin x="4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A522F-CBA3-48C9-8ED4-DE227E9716D5}" type="datetimeFigureOut">
              <a:rPr lang="en-US" smtClean="0"/>
              <a:t>6/9/2021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5C762-8622-4C86-9A2C-63F33BA9C3A1}" type="slidenum">
              <a:rPr lang="en-US" smtClean="0"/>
              <a:t>‹#›</a:t>
            </a:fld>
            <a:endParaRPr lang="en-US"/>
          </a:p>
        </p:txBody>
      </p:sp>
    </p:spTree>
    <p:extLst>
      <p:ext uri="{BB962C8B-B14F-4D97-AF65-F5344CB8AC3E}">
        <p14:creationId xmlns:p14="http://schemas.microsoft.com/office/powerpoint/2010/main" val="2946587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5C762-8622-4C86-9A2C-63F33BA9C3A1}" type="slidenum">
              <a:rPr lang="en-US" smtClean="0"/>
              <a:t>1</a:t>
            </a:fld>
            <a:endParaRPr lang="en-US" dirty="0"/>
          </a:p>
        </p:txBody>
      </p:sp>
    </p:spTree>
    <p:extLst>
      <p:ext uri="{BB962C8B-B14F-4D97-AF65-F5344CB8AC3E}">
        <p14:creationId xmlns:p14="http://schemas.microsoft.com/office/powerpoint/2010/main" val="1427503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F5C762-8622-4C86-9A2C-63F33BA9C3A1}" type="slidenum">
              <a:rPr lang="en-US" smtClean="0"/>
              <a:t>44</a:t>
            </a:fld>
            <a:endParaRPr lang="en-US"/>
          </a:p>
        </p:txBody>
      </p:sp>
    </p:spTree>
    <p:extLst>
      <p:ext uri="{BB962C8B-B14F-4D97-AF65-F5344CB8AC3E}">
        <p14:creationId xmlns:p14="http://schemas.microsoft.com/office/powerpoint/2010/main" val="3261620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E5E867-D659-4FBD-A971-E874D67B445C}" type="datetime1">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148844-65DC-4EB0-BFDD-6B8E13BD5F25}"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47901A-A617-46AD-B951-3F6386795D69}"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3C1F4C-1EFA-4E25-B04A-C12EF3769476}"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455FE5-847B-41C9-9444-699602D684EA}"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6A2B83-700D-479C-9E00-77DE716ECEDB}" type="datetime1">
              <a:rPr lang="en-US" smtClean="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742F735-0639-493D-8312-BDD4C08CD55E}" type="datetime1">
              <a:rPr lang="en-US" smtClean="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9D1FA9-8BF7-4D82-9CFF-F1A59D017AC8}" type="datetime1">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546B587-F8AB-4147-9CDE-5A1A4E4FEC2F}" type="datetime1">
              <a:rPr lang="en-US" smtClean="0"/>
              <a:t>6/9/2021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A9188-BD91-4B33-B41E-DF7DF33CEC7A}" type="datetime1">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350FBC-4D7A-4999-97DC-48C664464354}" type="datetime1">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A5947C-F0FE-4F6D-8FC9-D2BEB1A4C909}"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0E1B75-CDB9-4AAE-A4D9-327F4CAD6637}" type="datetime1">
              <a:rPr lang="en-US" smtClean="0"/>
              <a:t>6/9/2021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738835-784F-4EA9-A840-9F6E2E7FDEDF}" type="datetime1">
              <a:rPr lang="en-US" smtClean="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3603C4A-6827-47DD-A7BB-AF33CD598AE7}" type="datetime1">
              <a:rPr lang="en-US" smtClean="0"/>
              <a:t>6/9/2021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95F394-AFA8-4F4A-A03E-9330B06883CD}"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72D665-A28D-45DB-874A-CBA62BF3FA0C}"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B2152F4-BC1C-4860-97CF-512AC964896C}" type="datetime1">
              <a:rPr lang="en-US" smtClean="0"/>
              <a:t>6/9/2021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Desktop/Kaagaz_20210422_071317266918.pdf"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spMohanty/PlantVillage-Dataset/tree/master/raw/colo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25607" y="791017"/>
            <a:ext cx="6821099"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CAPSTONE PROJECT</a:t>
            </a:r>
          </a:p>
        </p:txBody>
      </p:sp>
      <p:sp>
        <p:nvSpPr>
          <p:cNvPr id="5" name="TextBox 4"/>
          <p:cNvSpPr txBox="1"/>
          <p:nvPr/>
        </p:nvSpPr>
        <p:spPr>
          <a:xfrm>
            <a:off x="974359" y="2109188"/>
            <a:ext cx="4152275" cy="523220"/>
          </a:xfrm>
          <a:prstGeom prst="rect">
            <a:avLst/>
          </a:prstGeom>
          <a:noFill/>
        </p:spPr>
        <p:txBody>
          <a:bodyPr wrap="square" rtlCol="0">
            <a:spAutoFit/>
          </a:bodyPr>
          <a:lstStyle/>
          <a:p>
            <a:r>
              <a:rPr lang="en-IN" sz="2800" b="1" dirty="0">
                <a:solidFill>
                  <a:schemeClr val="bg1"/>
                </a:solidFill>
              </a:rPr>
              <a:t>PROJECT REPORT ON:</a:t>
            </a:r>
          </a:p>
        </p:txBody>
      </p:sp>
      <p:sp>
        <p:nvSpPr>
          <p:cNvPr id="6" name="TextBox 5"/>
          <p:cNvSpPr txBox="1"/>
          <p:nvPr/>
        </p:nvSpPr>
        <p:spPr>
          <a:xfrm>
            <a:off x="2793969" y="2652721"/>
            <a:ext cx="8792980" cy="1077218"/>
          </a:xfrm>
          <a:prstGeom prst="rect">
            <a:avLst/>
          </a:prstGeom>
          <a:noFill/>
        </p:spPr>
        <p:txBody>
          <a:bodyPr wrap="square" rtlCol="0">
            <a:spAutoFit/>
          </a:bodyPr>
          <a:lstStyle/>
          <a:p>
            <a:r>
              <a:rPr lang="en-US" sz="3200" b="1" dirty="0">
                <a:solidFill>
                  <a:srgbClr val="FFFF00"/>
                </a:solidFill>
                <a:latin typeface="Algerian" panose="04020705040A02060702" pitchFamily="82" charset="0"/>
              </a:rPr>
              <a:t>Plant Disease detection using image processing and machine learning</a:t>
            </a:r>
            <a:endParaRPr lang="en-US" sz="3200" dirty="0">
              <a:solidFill>
                <a:srgbClr val="FFFF00"/>
              </a:solidFill>
              <a:latin typeface="Algerian" panose="04020705040A02060702" pitchFamily="82" charset="0"/>
            </a:endParaRPr>
          </a:p>
        </p:txBody>
      </p:sp>
      <p:sp>
        <p:nvSpPr>
          <p:cNvPr id="7" name="TextBox 6"/>
          <p:cNvSpPr txBox="1"/>
          <p:nvPr/>
        </p:nvSpPr>
        <p:spPr>
          <a:xfrm>
            <a:off x="1793451" y="4003447"/>
            <a:ext cx="3102964" cy="523220"/>
          </a:xfrm>
          <a:prstGeom prst="rect">
            <a:avLst/>
          </a:prstGeom>
          <a:noFill/>
        </p:spPr>
        <p:txBody>
          <a:bodyPr wrap="square" rtlCol="0">
            <a:spAutoFit/>
          </a:bodyPr>
          <a:lstStyle/>
          <a:p>
            <a:r>
              <a:rPr lang="en-IN" sz="2800" b="1" dirty="0">
                <a:solidFill>
                  <a:schemeClr val="bg1"/>
                </a:solidFill>
              </a:rPr>
              <a:t>SUBMITTED BY:</a:t>
            </a:r>
          </a:p>
        </p:txBody>
      </p:sp>
      <p:sp>
        <p:nvSpPr>
          <p:cNvPr id="8" name="TextBox 7"/>
          <p:cNvSpPr txBox="1"/>
          <p:nvPr/>
        </p:nvSpPr>
        <p:spPr>
          <a:xfrm>
            <a:off x="1301115" y="4914265"/>
            <a:ext cx="4658360" cy="1814830"/>
          </a:xfrm>
          <a:prstGeom prst="rect">
            <a:avLst/>
          </a:prstGeom>
          <a:noFill/>
        </p:spPr>
        <p:txBody>
          <a:bodyPr wrap="square" rtlCol="0">
            <a:spAutoFit/>
          </a:bodyPr>
          <a:lstStyle/>
          <a:p>
            <a:r>
              <a:rPr lang="en-IN" sz="2800" b="1" dirty="0">
                <a:solidFill>
                  <a:schemeClr val="accent5">
                    <a:lumMod val="50000"/>
                  </a:schemeClr>
                </a:solidFill>
              </a:rPr>
              <a:t>17BEI0077 - SHREY GUPTA</a:t>
            </a:r>
          </a:p>
          <a:p>
            <a:r>
              <a:rPr lang="en-IN" sz="2800" b="1" dirty="0">
                <a:solidFill>
                  <a:schemeClr val="accent5">
                    <a:lumMod val="50000"/>
                  </a:schemeClr>
                </a:solidFill>
              </a:rPr>
              <a:t>17BEE0288 – ISHAN GOEL</a:t>
            </a:r>
          </a:p>
          <a:p>
            <a:r>
              <a:rPr lang="en-IN" sz="2800" b="1" dirty="0">
                <a:solidFill>
                  <a:schemeClr val="accent5">
                    <a:lumMod val="50000"/>
                  </a:schemeClr>
                </a:solidFill>
              </a:rPr>
              <a:t>17BEE0358- RAHUL GUPTA</a:t>
            </a:r>
          </a:p>
          <a:p>
            <a:endParaRPr lang="en-IN" sz="2800" b="1" dirty="0">
              <a:solidFill>
                <a:schemeClr val="accent5">
                  <a:lumMod val="50000"/>
                </a:schemeClr>
              </a:solidFill>
            </a:endParaRPr>
          </a:p>
        </p:txBody>
      </p:sp>
      <p:sp>
        <p:nvSpPr>
          <p:cNvPr id="9" name="TextBox 8"/>
          <p:cNvSpPr txBox="1"/>
          <p:nvPr/>
        </p:nvSpPr>
        <p:spPr>
          <a:xfrm>
            <a:off x="7006922" y="4003447"/>
            <a:ext cx="3102964" cy="523220"/>
          </a:xfrm>
          <a:prstGeom prst="rect">
            <a:avLst/>
          </a:prstGeom>
          <a:noFill/>
        </p:spPr>
        <p:txBody>
          <a:bodyPr wrap="square" rtlCol="0">
            <a:spAutoFit/>
          </a:bodyPr>
          <a:lstStyle/>
          <a:p>
            <a:r>
              <a:rPr lang="en-IN" sz="2800" b="1" dirty="0">
                <a:solidFill>
                  <a:schemeClr val="bg1"/>
                </a:solidFill>
              </a:rPr>
              <a:t>SUBMITTED TO:</a:t>
            </a:r>
          </a:p>
        </p:txBody>
      </p:sp>
      <p:sp>
        <p:nvSpPr>
          <p:cNvPr id="10" name="TextBox 9"/>
          <p:cNvSpPr txBox="1"/>
          <p:nvPr/>
        </p:nvSpPr>
        <p:spPr>
          <a:xfrm>
            <a:off x="7006922" y="4800175"/>
            <a:ext cx="4999275" cy="1261884"/>
          </a:xfrm>
          <a:prstGeom prst="rect">
            <a:avLst/>
          </a:prstGeom>
          <a:noFill/>
        </p:spPr>
        <p:txBody>
          <a:bodyPr wrap="square" rtlCol="0">
            <a:spAutoFit/>
          </a:bodyPr>
          <a:lstStyle/>
          <a:p>
            <a:r>
              <a:rPr lang="en-IN" sz="2800" b="1" dirty="0">
                <a:solidFill>
                  <a:schemeClr val="accent5">
                    <a:lumMod val="50000"/>
                  </a:schemeClr>
                </a:solidFill>
              </a:rPr>
              <a:t>Dr. RAJINI GK</a:t>
            </a:r>
          </a:p>
          <a:p>
            <a:r>
              <a:rPr lang="en-US" sz="2400" b="1" dirty="0">
                <a:latin typeface="Arial" panose="020B0604020202090204" pitchFamily="34" charset="0"/>
                <a:cs typeface="Arial" panose="020B0604020202090204" pitchFamily="34" charset="0"/>
              </a:rPr>
              <a:t>Associate Professor</a:t>
            </a:r>
          </a:p>
          <a:p>
            <a:r>
              <a:rPr lang="en-US" sz="2400" b="1" dirty="0">
                <a:latin typeface="Arial" panose="020B0604020202090204" pitchFamily="34" charset="0"/>
                <a:cs typeface="Arial" panose="020B0604020202090204" pitchFamily="34" charset="0"/>
              </a:rPr>
              <a:t>School of Electrical Engineering</a:t>
            </a:r>
            <a:endParaRPr lang="en-IN" sz="2400" b="1" dirty="0">
              <a:solidFill>
                <a:srgbClr val="00B0F0"/>
              </a:solidFill>
              <a:latin typeface="Arial" panose="020B0604020202090204" pitchFamily="34" charset="0"/>
              <a:cs typeface="Arial" panose="020B0604020202090204" pitchFamily="34" charset="0"/>
            </a:endParaRPr>
          </a:p>
        </p:txBody>
      </p:sp>
      <p:sp>
        <p:nvSpPr>
          <p:cNvPr id="2" name="Slide Number Placeholder 1"/>
          <p:cNvSpPr>
            <a:spLocks noGrp="1"/>
          </p:cNvSpPr>
          <p:nvPr>
            <p:ph type="sldNum" sz="quarter" idx="12"/>
          </p:nvPr>
        </p:nvSpPr>
        <p:spPr/>
        <p:txBody>
          <a:bodyPr/>
          <a:lstStyle/>
          <a:p>
            <a:fld id="{6D22F896-40B5-4ADD-8801-0D06FADFA095}"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Segmentation of Image</a:t>
            </a:r>
          </a:p>
        </p:txBody>
      </p:sp>
      <p:sp>
        <p:nvSpPr>
          <p:cNvPr id="3" name="Content Placeholder 2"/>
          <p:cNvSpPr>
            <a:spLocks noGrp="1"/>
          </p:cNvSpPr>
          <p:nvPr>
            <p:ph idx="1"/>
          </p:nvPr>
        </p:nvSpPr>
        <p:spPr>
          <a:xfrm>
            <a:off x="590169" y="2298163"/>
            <a:ext cx="11116727" cy="4168775"/>
          </a:xfrm>
        </p:spPr>
        <p:txBody>
          <a:bodyPr>
            <a:normAutofit/>
          </a:bodyPr>
          <a:lstStyle/>
          <a:p>
            <a:pPr algn="just"/>
            <a:r>
              <a:rPr lang="en-US" dirty="0"/>
              <a:t>Image segmentation is implemented to divide a digital image into numerous segments</a:t>
            </a:r>
            <a:r>
              <a:rPr lang="en-US" dirty="0" smtClean="0"/>
              <a:t>.</a:t>
            </a:r>
          </a:p>
          <a:p>
            <a:pPr algn="just"/>
            <a:endParaRPr lang="en-US" dirty="0"/>
          </a:p>
          <a:p>
            <a:pPr algn="just"/>
            <a:r>
              <a:rPr lang="en-US" dirty="0"/>
              <a:t>The objective of the segmentation is to streamline and additionally change the portrayal of a picture which is more significant and simpler to investigate. </a:t>
            </a:r>
            <a:endParaRPr lang="en-US" dirty="0" smtClean="0"/>
          </a:p>
          <a:p>
            <a:pPr algn="just"/>
            <a:endParaRPr lang="en-US" dirty="0"/>
          </a:p>
          <a:p>
            <a:pPr algn="just"/>
            <a:r>
              <a:rPr lang="en-US" dirty="0"/>
              <a:t>We are using 2 segmentation algorithm </a:t>
            </a:r>
          </a:p>
          <a:p>
            <a:pPr marL="0" indent="0" algn="just">
              <a:buNone/>
            </a:pPr>
            <a:r>
              <a:rPr lang="en-US" dirty="0"/>
              <a:t>1) Green Masking Technique</a:t>
            </a:r>
          </a:p>
          <a:p>
            <a:pPr marL="0" indent="0" algn="just">
              <a:buNone/>
            </a:pPr>
            <a:r>
              <a:rPr lang="en-US" dirty="0"/>
              <a:t>2) SLIC Segmentation</a:t>
            </a:r>
          </a:p>
          <a:p>
            <a:pPr algn="just"/>
            <a:endParaRPr lang="en-US" dirty="0"/>
          </a:p>
          <a:p>
            <a:pPr algn="just"/>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Green  Masking Technique</a:t>
            </a:r>
          </a:p>
        </p:txBody>
      </p:sp>
      <p:sp>
        <p:nvSpPr>
          <p:cNvPr id="3" name="Content Placeholder 2"/>
          <p:cNvSpPr>
            <a:spLocks noGrp="1"/>
          </p:cNvSpPr>
          <p:nvPr>
            <p:ph idx="1"/>
          </p:nvPr>
        </p:nvSpPr>
        <p:spPr>
          <a:xfrm>
            <a:off x="590169" y="2465662"/>
            <a:ext cx="11103848" cy="3599316"/>
          </a:xfrm>
        </p:spPr>
        <p:txBody>
          <a:bodyPr/>
          <a:lstStyle/>
          <a:p>
            <a:pPr algn="just"/>
            <a:r>
              <a:rPr lang="en-US" dirty="0"/>
              <a:t>This is a threshold based segmentation technique. </a:t>
            </a:r>
            <a:endParaRPr lang="en-US" dirty="0" smtClean="0"/>
          </a:p>
          <a:p>
            <a:pPr algn="just"/>
            <a:endParaRPr lang="en-US" dirty="0"/>
          </a:p>
          <a:p>
            <a:pPr algn="just"/>
            <a:r>
              <a:rPr lang="en-US" dirty="0"/>
              <a:t>A range of pixel values are chosen which are called as mask. </a:t>
            </a:r>
            <a:endParaRPr lang="en-US" dirty="0" smtClean="0"/>
          </a:p>
          <a:p>
            <a:pPr algn="just"/>
            <a:endParaRPr lang="en-US" dirty="0"/>
          </a:p>
          <a:p>
            <a:pPr algn="just"/>
            <a:r>
              <a:rPr lang="en-US" dirty="0"/>
              <a:t>Each pixel is compared in the image with the chosen mask. IF the value of pixel is not in range it is set to 0 i.e. turned black. ELSE the value is not changed. </a:t>
            </a:r>
          </a:p>
        </p:txBody>
      </p:sp>
      <p:sp>
        <p:nvSpPr>
          <p:cNvPr id="4" name="Slide Number Placeholder 3"/>
          <p:cNvSpPr>
            <a:spLocks noGrp="1"/>
          </p:cNvSpPr>
          <p:nvPr>
            <p:ph type="sldNum" sz="quarter" idx="12"/>
          </p:nvPr>
        </p:nvSpPr>
        <p:spPr/>
        <p:txBody>
          <a:bodyPr/>
          <a:lstStyle/>
          <a:p>
            <a:fld id="{6D22F896-40B5-4ADD-8801-0D06FADFA095}" type="slidenum">
              <a:rPr lang="en-US" dirty="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a:t>
            </a:r>
          </a:p>
        </p:txBody>
      </p:sp>
      <p:sp>
        <p:nvSpPr>
          <p:cNvPr id="4" name="Slide Number Placeholder 3"/>
          <p:cNvSpPr>
            <a:spLocks noGrp="1"/>
          </p:cNvSpPr>
          <p:nvPr>
            <p:ph type="sldNum" sz="quarter" idx="12"/>
          </p:nvPr>
        </p:nvSpPr>
        <p:spPr/>
        <p:txBody>
          <a:bodyPr/>
          <a:lstStyle/>
          <a:p>
            <a:fld id="{6D22F896-40B5-4ADD-8801-0D06FADFA095}" type="slidenum">
              <a:rPr lang="en-US" dirty="0"/>
              <a:t>12</a:t>
            </a:fld>
            <a:endParaRPr lang="en-US" dirty="0"/>
          </a:p>
        </p:txBody>
      </p:sp>
      <p:pic>
        <p:nvPicPr>
          <p:cNvPr id="5" name="Picture 4" descr="Screenshot 2021-06-06 at 9.37.09 PM"/>
          <p:cNvPicPr>
            <a:picLocks noChangeAspect="1"/>
          </p:cNvPicPr>
          <p:nvPr/>
        </p:nvPicPr>
        <p:blipFill>
          <a:blip r:embed="rId2"/>
          <a:stretch>
            <a:fillRect/>
          </a:stretch>
        </p:blipFill>
        <p:spPr>
          <a:xfrm>
            <a:off x="812863" y="2879806"/>
            <a:ext cx="10610698" cy="23907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OutPut:</a:t>
            </a:r>
          </a:p>
        </p:txBody>
      </p:sp>
      <p:sp>
        <p:nvSpPr>
          <p:cNvPr id="4" name="Slide Number Placeholder 3"/>
          <p:cNvSpPr>
            <a:spLocks noGrp="1"/>
          </p:cNvSpPr>
          <p:nvPr>
            <p:ph type="sldNum" sz="quarter" idx="12"/>
          </p:nvPr>
        </p:nvSpPr>
        <p:spPr/>
        <p:txBody>
          <a:bodyPr/>
          <a:lstStyle/>
          <a:p>
            <a:fld id="{6D22F896-40B5-4ADD-8801-0D06FADFA095}" type="slidenum">
              <a:rPr lang="en-US" dirty="0"/>
              <a:t>13</a:t>
            </a:fld>
            <a:endParaRPr lang="en-US" dirty="0"/>
          </a:p>
        </p:txBody>
      </p:sp>
      <p:pic>
        <p:nvPicPr>
          <p:cNvPr id="10" name="Content Placeholder 9"/>
          <p:cNvPicPr>
            <a:picLocks noGrp="1" noChangeAspect="1"/>
          </p:cNvPicPr>
          <p:nvPr>
            <p:ph sz="half" idx="2"/>
          </p:nvPr>
        </p:nvPicPr>
        <p:blipFill>
          <a:blip r:embed="rId2"/>
          <a:srcRect t="16522" r="-3708" b="5364"/>
          <a:stretch>
            <a:fillRect/>
          </a:stretch>
        </p:blipFill>
        <p:spPr>
          <a:xfrm>
            <a:off x="680085" y="2021840"/>
            <a:ext cx="10660380" cy="4511040"/>
          </a:xfrm>
        </p:spPr>
      </p:pic>
      <p:pic>
        <p:nvPicPr>
          <p:cNvPr id="5" name="Content Placeholder 9"/>
          <p:cNvPicPr>
            <a:picLocks noGrp="1" noChangeAspect="1"/>
          </p:cNvPicPr>
          <p:nvPr>
            <p:ph sz="half" idx="4294967295"/>
          </p:nvPr>
        </p:nvPicPr>
        <p:blipFill>
          <a:blip r:embed="rId2"/>
          <a:stretch>
            <a:fillRect/>
          </a:stretch>
        </p:blipFill>
        <p:spPr>
          <a:xfrm>
            <a:off x="1846596" y="2286648"/>
            <a:ext cx="7670891" cy="43088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SLIC Segmetation	</a:t>
            </a:r>
          </a:p>
        </p:txBody>
      </p:sp>
      <p:sp>
        <p:nvSpPr>
          <p:cNvPr id="3" name="Content Placeholder 2"/>
          <p:cNvSpPr>
            <a:spLocks noGrp="1"/>
          </p:cNvSpPr>
          <p:nvPr>
            <p:ph idx="1"/>
          </p:nvPr>
        </p:nvSpPr>
        <p:spPr>
          <a:xfrm>
            <a:off x="680321" y="2336873"/>
            <a:ext cx="10936423" cy="3599316"/>
          </a:xfrm>
        </p:spPr>
        <p:txBody>
          <a:bodyPr>
            <a:normAutofit fontScale="92500"/>
          </a:bodyPr>
          <a:lstStyle/>
          <a:p>
            <a:pPr algn="just"/>
            <a:r>
              <a:rPr lang="en-US" dirty="0"/>
              <a:t>SLIC is a type of clustering based segmentation algorithm. </a:t>
            </a:r>
            <a:endParaRPr lang="en-US" dirty="0" smtClean="0"/>
          </a:p>
          <a:p>
            <a:pPr algn="just"/>
            <a:endParaRPr lang="en-US" dirty="0"/>
          </a:p>
          <a:p>
            <a:pPr algn="just"/>
            <a:r>
              <a:rPr lang="en-US" dirty="0"/>
              <a:t>This algorithm creates the super-pixel by dividing image of n pixels into k clusters of equal size as the input parameter. </a:t>
            </a:r>
            <a:endParaRPr lang="en-US" dirty="0" smtClean="0"/>
          </a:p>
          <a:p>
            <a:pPr algn="just"/>
            <a:endParaRPr lang="en-US" dirty="0" smtClean="0"/>
          </a:p>
          <a:p>
            <a:pPr algn="just"/>
            <a:r>
              <a:rPr lang="en-US" dirty="0" smtClean="0"/>
              <a:t>Then </a:t>
            </a:r>
            <a:r>
              <a:rPr lang="en-US" dirty="0"/>
              <a:t>the center of these clusters are adjusted according to the distance metric over different iterations. </a:t>
            </a:r>
            <a:endParaRPr lang="en-US" dirty="0" smtClean="0"/>
          </a:p>
          <a:p>
            <a:pPr algn="just"/>
            <a:endParaRPr lang="en-US" dirty="0"/>
          </a:p>
          <a:p>
            <a:pPr algn="just"/>
            <a:r>
              <a:rPr lang="en-US" dirty="0"/>
              <a:t>Finally an image is obtained on dividing into k clusters after iterations are over</a:t>
            </a:r>
          </a:p>
        </p:txBody>
      </p:sp>
      <p:sp>
        <p:nvSpPr>
          <p:cNvPr id="4" name="Slide Number Placeholder 3"/>
          <p:cNvSpPr>
            <a:spLocks noGrp="1"/>
          </p:cNvSpPr>
          <p:nvPr>
            <p:ph type="sldNum" sz="quarter" idx="12"/>
          </p:nvPr>
        </p:nvSpPr>
        <p:spPr/>
        <p:txBody>
          <a:bodyPr/>
          <a:lstStyle/>
          <a:p>
            <a:fld id="{6D22F896-40B5-4ADD-8801-0D06FADFA095}" type="slidenum">
              <a:rPr lang="en-US" dirty="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a:t>
            </a:r>
          </a:p>
        </p:txBody>
      </p:sp>
      <p:sp>
        <p:nvSpPr>
          <p:cNvPr id="4" name="Slide Number Placeholder 3"/>
          <p:cNvSpPr>
            <a:spLocks noGrp="1"/>
          </p:cNvSpPr>
          <p:nvPr>
            <p:ph type="sldNum" sz="quarter" idx="12"/>
          </p:nvPr>
        </p:nvSpPr>
        <p:spPr/>
        <p:txBody>
          <a:bodyPr/>
          <a:lstStyle/>
          <a:p>
            <a:fld id="{6D22F896-40B5-4ADD-8801-0D06FADFA095}" type="slidenum">
              <a:rPr lang="en-US" dirty="0"/>
              <a:t>15</a:t>
            </a:fld>
            <a:endParaRPr lang="en-US" dirty="0"/>
          </a:p>
        </p:txBody>
      </p:sp>
      <p:pic>
        <p:nvPicPr>
          <p:cNvPr id="5" name="Content Placeholder 4" descr="Screenshot 2021-06-08 at 8.43.10 AM"/>
          <p:cNvPicPr>
            <a:picLocks noGrp="1" noChangeAspect="1"/>
          </p:cNvPicPr>
          <p:nvPr>
            <p:ph idx="1"/>
          </p:nvPr>
        </p:nvPicPr>
        <p:blipFill>
          <a:blip r:embed="rId2"/>
          <a:stretch>
            <a:fillRect/>
          </a:stretch>
        </p:blipFill>
        <p:spPr>
          <a:xfrm>
            <a:off x="2194998" y="2061089"/>
            <a:ext cx="6871729" cy="46364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Output</a:t>
            </a:r>
          </a:p>
        </p:txBody>
      </p:sp>
      <p:sp>
        <p:nvSpPr>
          <p:cNvPr id="4" name="Slide Number Placeholder 3"/>
          <p:cNvSpPr>
            <a:spLocks noGrp="1"/>
          </p:cNvSpPr>
          <p:nvPr>
            <p:ph type="sldNum" sz="quarter" idx="12"/>
          </p:nvPr>
        </p:nvSpPr>
        <p:spPr/>
        <p:txBody>
          <a:bodyPr/>
          <a:lstStyle/>
          <a:p>
            <a:fld id="{6D22F896-40B5-4ADD-8801-0D06FADFA095}" type="slidenum">
              <a:rPr lang="en-US" dirty="0"/>
              <a:t>16</a:t>
            </a:fld>
            <a:endParaRPr lang="en-US" dirty="0"/>
          </a:p>
        </p:txBody>
      </p:sp>
      <p:pic>
        <p:nvPicPr>
          <p:cNvPr id="14" name="Content Placeholder 13"/>
          <p:cNvPicPr>
            <a:picLocks noGrp="1" noChangeAspect="1"/>
          </p:cNvPicPr>
          <p:nvPr>
            <p:ph sz="quarter" idx="4"/>
          </p:nvPr>
        </p:nvPicPr>
        <p:blipFill>
          <a:blip r:embed="rId2"/>
          <a:srcRect t="4542" r="27" b="11087"/>
          <a:stretch>
            <a:fillRect/>
          </a:stretch>
        </p:blipFill>
        <p:spPr>
          <a:xfrm>
            <a:off x="1112520" y="2165350"/>
            <a:ext cx="9529445" cy="4518025"/>
          </a:xfrm>
        </p:spPr>
      </p:pic>
      <p:pic>
        <p:nvPicPr>
          <p:cNvPr id="5" name="Content Placeholder 13"/>
          <p:cNvPicPr>
            <a:picLocks noGrp="1" noChangeAspect="1"/>
          </p:cNvPicPr>
          <p:nvPr>
            <p:ph sz="quarter" idx="4294967295"/>
          </p:nvPr>
        </p:nvPicPr>
        <p:blipFill>
          <a:blip r:embed="rId2"/>
          <a:stretch>
            <a:fillRect/>
          </a:stretch>
        </p:blipFill>
        <p:spPr>
          <a:xfrm>
            <a:off x="2186827" y="2376800"/>
            <a:ext cx="7117875" cy="39982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Extracting Features:</a:t>
            </a:r>
          </a:p>
        </p:txBody>
      </p:sp>
      <p:sp>
        <p:nvSpPr>
          <p:cNvPr id="3" name="Content Placeholder 2"/>
          <p:cNvSpPr>
            <a:spLocks noGrp="1"/>
          </p:cNvSpPr>
          <p:nvPr>
            <p:ph idx="1"/>
          </p:nvPr>
        </p:nvSpPr>
        <p:spPr>
          <a:xfrm>
            <a:off x="680321" y="2555814"/>
            <a:ext cx="10910665" cy="3599316"/>
          </a:xfrm>
        </p:spPr>
        <p:txBody>
          <a:bodyPr/>
          <a:lstStyle/>
          <a:p>
            <a:pPr algn="just"/>
            <a:r>
              <a:rPr lang="en-US" dirty="0"/>
              <a:t>Using the segmented images we extracted a total of 550 features.</a:t>
            </a:r>
          </a:p>
          <a:p>
            <a:pPr algn="just"/>
            <a:r>
              <a:rPr lang="en-US" dirty="0"/>
              <a:t>We </a:t>
            </a:r>
            <a:r>
              <a:rPr lang="en-US" dirty="0" smtClean="0"/>
              <a:t>extracted</a:t>
            </a:r>
          </a:p>
          <a:p>
            <a:pPr algn="just"/>
            <a:endParaRPr lang="en-US" dirty="0"/>
          </a:p>
          <a:p>
            <a:pPr marL="0" indent="0" algn="just">
              <a:buNone/>
            </a:pPr>
            <a:r>
              <a:rPr lang="en-US" dirty="0"/>
              <a:t>1) Hu Moments</a:t>
            </a:r>
          </a:p>
          <a:p>
            <a:pPr marL="0" indent="0" algn="just">
              <a:buNone/>
            </a:pPr>
            <a:r>
              <a:rPr lang="en-US" dirty="0"/>
              <a:t>2) </a:t>
            </a:r>
            <a:r>
              <a:rPr lang="en-US" dirty="0" err="1"/>
              <a:t>Haralic</a:t>
            </a:r>
            <a:r>
              <a:rPr lang="en-US" dirty="0"/>
              <a:t> Features</a:t>
            </a:r>
          </a:p>
          <a:p>
            <a:pPr marL="0" indent="0" algn="just">
              <a:buNone/>
            </a:pPr>
            <a:r>
              <a:rPr lang="en-US" dirty="0"/>
              <a:t>3) Color histogram</a:t>
            </a:r>
          </a:p>
          <a:p>
            <a:pPr marL="0" indent="0" algn="just">
              <a:buNone/>
            </a:pPr>
            <a:r>
              <a:rPr lang="en-US" dirty="0"/>
              <a:t>4) Color features using color co-occurrence matrix</a:t>
            </a:r>
          </a:p>
        </p:txBody>
      </p:sp>
      <p:sp>
        <p:nvSpPr>
          <p:cNvPr id="4" name="Slide Number Placeholder 3"/>
          <p:cNvSpPr>
            <a:spLocks noGrp="1"/>
          </p:cNvSpPr>
          <p:nvPr>
            <p:ph type="sldNum" sz="quarter" idx="12"/>
          </p:nvPr>
        </p:nvSpPr>
        <p:spPr/>
        <p:txBody>
          <a:bodyPr/>
          <a:lstStyle/>
          <a:p>
            <a:fld id="{6D22F896-40B5-4ADD-8801-0D06FADFA095}" type="slidenum">
              <a:rPr lang="en-US" dirty="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Hu Moments:</a:t>
            </a:r>
          </a:p>
        </p:txBody>
      </p:sp>
      <p:sp>
        <p:nvSpPr>
          <p:cNvPr id="3" name="Content Placeholder 2"/>
          <p:cNvSpPr>
            <a:spLocks noGrp="1"/>
          </p:cNvSpPr>
          <p:nvPr>
            <p:ph idx="1"/>
          </p:nvPr>
        </p:nvSpPr>
        <p:spPr>
          <a:xfrm>
            <a:off x="525774" y="2427025"/>
            <a:ext cx="11090969" cy="3599316"/>
          </a:xfrm>
        </p:spPr>
        <p:txBody>
          <a:bodyPr>
            <a:normAutofit/>
          </a:bodyPr>
          <a:lstStyle/>
          <a:p>
            <a:pPr algn="just"/>
            <a:r>
              <a:rPr lang="en-US" dirty="0"/>
              <a:t>In PC vision and image processing, picture moments are regularly used to portray the state of an item in a picture. </a:t>
            </a:r>
            <a:endParaRPr lang="en-US" dirty="0" smtClean="0"/>
          </a:p>
          <a:p>
            <a:pPr algn="just"/>
            <a:endParaRPr lang="en-US" dirty="0"/>
          </a:p>
          <a:p>
            <a:pPr algn="just"/>
            <a:r>
              <a:rPr lang="en-US" dirty="0"/>
              <a:t>These moments catch fundamental data like the space of the article, the centroid (for example the middle (x, y)- directions of the item), the direction, and other attractive properties. </a:t>
            </a:r>
            <a:endParaRPr lang="en-US" dirty="0" smtClean="0"/>
          </a:p>
          <a:p>
            <a:pPr algn="just"/>
            <a:endParaRPr lang="en-US" dirty="0"/>
          </a:p>
          <a:p>
            <a:pPr algn="just"/>
            <a:r>
              <a:rPr lang="en-US" dirty="0"/>
              <a:t>Hu proposed 7 moments that can be utilized to describe the state of an article in a picture. </a:t>
            </a:r>
          </a:p>
        </p:txBody>
      </p:sp>
      <p:sp>
        <p:nvSpPr>
          <p:cNvPr id="4" name="Slide Number Placeholder 3"/>
          <p:cNvSpPr>
            <a:spLocks noGrp="1"/>
          </p:cNvSpPr>
          <p:nvPr>
            <p:ph type="sldNum" sz="quarter" idx="12"/>
          </p:nvPr>
        </p:nvSpPr>
        <p:spPr/>
        <p:txBody>
          <a:bodyPr/>
          <a:lstStyle/>
          <a:p>
            <a:fld id="{6D22F896-40B5-4ADD-8801-0D06FADFA095}" type="slidenum">
              <a:rPr lang="en-US" dirty="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a:t>
            </a:r>
          </a:p>
        </p:txBody>
      </p:sp>
      <p:sp>
        <p:nvSpPr>
          <p:cNvPr id="4" name="Slide Number Placeholder 3"/>
          <p:cNvSpPr>
            <a:spLocks noGrp="1"/>
          </p:cNvSpPr>
          <p:nvPr>
            <p:ph type="sldNum" sz="quarter" idx="12"/>
          </p:nvPr>
        </p:nvSpPr>
        <p:spPr/>
        <p:txBody>
          <a:bodyPr/>
          <a:lstStyle/>
          <a:p>
            <a:fld id="{6D22F896-40B5-4ADD-8801-0D06FADFA095}" type="slidenum">
              <a:rPr lang="en-US" dirty="0"/>
              <a:t>19</a:t>
            </a:fld>
            <a:endParaRPr lang="en-US" dirty="0"/>
          </a:p>
        </p:txBody>
      </p:sp>
      <p:pic>
        <p:nvPicPr>
          <p:cNvPr id="5" name="Picture 4" descr="Screenshot 2021-06-08 at 9.04.36 AM"/>
          <p:cNvPicPr>
            <a:picLocks noChangeAspect="1"/>
          </p:cNvPicPr>
          <p:nvPr/>
        </p:nvPicPr>
        <p:blipFill>
          <a:blip r:embed="rId2"/>
          <a:stretch>
            <a:fillRect/>
          </a:stretch>
        </p:blipFill>
        <p:spPr>
          <a:xfrm>
            <a:off x="59690" y="3108325"/>
            <a:ext cx="12072620" cy="15417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p:cNvSpPr txBox="1"/>
          <p:nvPr/>
        </p:nvSpPr>
        <p:spPr>
          <a:xfrm>
            <a:off x="3685086" y="944678"/>
            <a:ext cx="3326697" cy="707886"/>
          </a:xfrm>
          <a:prstGeom prst="rect">
            <a:avLst/>
          </a:prstGeom>
          <a:noFill/>
        </p:spPr>
        <p:txBody>
          <a:bodyPr wrap="square" rtlCol="0">
            <a:spAutoFit/>
          </a:bodyPr>
          <a:lstStyle/>
          <a:p>
            <a:pPr algn="ctr"/>
            <a:r>
              <a:rPr lang="en-US" sz="4000" b="1" dirty="0">
                <a:solidFill>
                  <a:schemeClr val="tx1"/>
                </a:solidFill>
                <a:latin typeface="+mj-lt"/>
              </a:rPr>
              <a:t>Abstract:</a:t>
            </a:r>
          </a:p>
        </p:txBody>
      </p:sp>
      <p:sp>
        <p:nvSpPr>
          <p:cNvPr id="6" name="Rectangle 5"/>
          <p:cNvSpPr/>
          <p:nvPr/>
        </p:nvSpPr>
        <p:spPr>
          <a:xfrm>
            <a:off x="583878" y="2604306"/>
            <a:ext cx="11101589" cy="3415030"/>
          </a:xfrm>
          <a:prstGeom prst="rect">
            <a:avLst/>
          </a:prstGeom>
        </p:spPr>
        <p:txBody>
          <a:bodyPr wrap="square">
            <a:spAutoFit/>
          </a:bodyPr>
          <a:lstStyle/>
          <a:p>
            <a:pPr algn="just"/>
            <a:r>
              <a:rPr lang="en-IN" sz="2400" dirty="0">
                <a:cs typeface="Arial" panose="020B0604020202090204" pitchFamily="34" charset="0"/>
              </a:rPr>
              <a:t>Agriculture sector is the backbone of Indian economy as well as vital for human survival, therefore it is necessary that the farmers are provided with advance technologies and farming equipment‟s, so that the quality of crops does not get compromised. In this project a methodology is proposed which can help in detection of plant disease if any in its early stages itself .Therefore helping the farmer to take the appropriate action in order  to avoid damage toall the crops .This methodology is based on the Image processing and Machine learning </a:t>
            </a:r>
          </a:p>
          <a:p>
            <a:pPr algn="just"/>
            <a:r>
              <a:rPr lang="en-IN" sz="2400" dirty="0">
                <a:cs typeface="Arial" panose="020B0604020202090204" pitchFamily="34" charset="0"/>
              </a:rPr>
              <a:t>techniques which are used to segment the leaf images and classifying the images in two classes i.e. diseased or healthy respectively.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Haralic Features</a:t>
            </a:r>
          </a:p>
        </p:txBody>
      </p:sp>
      <p:sp>
        <p:nvSpPr>
          <p:cNvPr id="3" name="Content Placeholder 2"/>
          <p:cNvSpPr>
            <a:spLocks noGrp="1"/>
          </p:cNvSpPr>
          <p:nvPr>
            <p:ph idx="1"/>
          </p:nvPr>
        </p:nvSpPr>
        <p:spPr>
          <a:xfrm>
            <a:off x="489397" y="2336873"/>
            <a:ext cx="11394209" cy="3599316"/>
          </a:xfrm>
        </p:spPr>
        <p:txBody>
          <a:bodyPr/>
          <a:lstStyle/>
          <a:p>
            <a:pPr algn="just"/>
            <a:r>
              <a:rPr lang="en-US" dirty="0"/>
              <a:t>Texture is a description of spatial arrangement of colors or intensities of an image</a:t>
            </a:r>
            <a:r>
              <a:rPr lang="en-US" dirty="0" smtClean="0"/>
              <a:t>.</a:t>
            </a:r>
          </a:p>
          <a:p>
            <a:pPr algn="just"/>
            <a:endParaRPr lang="en-US" dirty="0"/>
          </a:p>
          <a:p>
            <a:pPr algn="just"/>
            <a:r>
              <a:rPr lang="en-US" dirty="0" err="1"/>
              <a:t>Haralick</a:t>
            </a:r>
            <a:r>
              <a:rPr lang="en-US" dirty="0"/>
              <a:t> texture feature is statistical based which is calculated from a Gray Level Co-occurrence Matrix, (GLCM), a matrix that counts the co-occurrence of neighboring gray levels in the image. </a:t>
            </a:r>
            <a:endParaRPr lang="en-US" dirty="0" smtClean="0"/>
          </a:p>
          <a:p>
            <a:pPr algn="just"/>
            <a:endParaRPr lang="en-US" dirty="0"/>
          </a:p>
          <a:p>
            <a:pPr algn="just"/>
            <a:r>
              <a:rPr lang="en-US" dirty="0"/>
              <a:t>The GLCM is a square matrix that has the element of the quantity of dim levels N in the district of interest (ROI).</a:t>
            </a:r>
          </a:p>
        </p:txBody>
      </p:sp>
      <p:sp>
        <p:nvSpPr>
          <p:cNvPr id="4" name="Slide Number Placeholder 3"/>
          <p:cNvSpPr>
            <a:spLocks noGrp="1"/>
          </p:cNvSpPr>
          <p:nvPr>
            <p:ph type="sldNum" sz="quarter" idx="12"/>
          </p:nvPr>
        </p:nvSpPr>
        <p:spPr/>
        <p:txBody>
          <a:bodyPr/>
          <a:lstStyle/>
          <a:p>
            <a:fld id="{6D22F896-40B5-4ADD-8801-0D06FADFA095}" type="slidenum">
              <a:rPr lang="en-US" dirty="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a:t>
            </a:r>
          </a:p>
        </p:txBody>
      </p:sp>
      <p:pic>
        <p:nvPicPr>
          <p:cNvPr id="5" name="Content Placeholder 4" descr="Screenshot 2021-06-08 at 9.16.53 AM"/>
          <p:cNvPicPr>
            <a:picLocks noGrp="1" noChangeAspect="1"/>
          </p:cNvPicPr>
          <p:nvPr>
            <p:ph idx="1"/>
          </p:nvPr>
        </p:nvPicPr>
        <p:blipFill>
          <a:blip r:embed="rId2"/>
          <a:stretch>
            <a:fillRect/>
          </a:stretch>
        </p:blipFill>
        <p:spPr>
          <a:xfrm>
            <a:off x="680085" y="3416935"/>
            <a:ext cx="10923780" cy="1228090"/>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dirty="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Color Histogram:</a:t>
            </a:r>
          </a:p>
        </p:txBody>
      </p:sp>
      <p:sp>
        <p:nvSpPr>
          <p:cNvPr id="3" name="Content Placeholder 2"/>
          <p:cNvSpPr>
            <a:spLocks noGrp="1"/>
          </p:cNvSpPr>
          <p:nvPr>
            <p:ph idx="1"/>
          </p:nvPr>
        </p:nvSpPr>
        <p:spPr>
          <a:xfrm>
            <a:off x="577290" y="2517177"/>
            <a:ext cx="10884907" cy="3599316"/>
          </a:xfrm>
        </p:spPr>
        <p:txBody>
          <a:bodyPr/>
          <a:lstStyle/>
          <a:p>
            <a:pPr algn="just"/>
            <a:r>
              <a:rPr lang="en-US" dirty="0"/>
              <a:t>Color Histogram is the most advanced tool for separating the shading highlight of a picture. </a:t>
            </a:r>
            <a:endParaRPr lang="en-US" dirty="0" smtClean="0"/>
          </a:p>
          <a:p>
            <a:pPr algn="just"/>
            <a:endParaRPr lang="en-US" dirty="0"/>
          </a:p>
          <a:p>
            <a:pPr algn="just"/>
            <a:r>
              <a:rPr lang="en-US" dirty="0"/>
              <a:t>It addresses the picture from an alternate point of view. It addresses the recurrence dispersion of shading containers in a picture. </a:t>
            </a:r>
            <a:endParaRPr lang="en-US" dirty="0" smtClean="0"/>
          </a:p>
          <a:p>
            <a:pPr algn="just"/>
            <a:endParaRPr lang="en-US" dirty="0"/>
          </a:p>
          <a:p>
            <a:pPr algn="just"/>
            <a:r>
              <a:rPr lang="en-US" dirty="0"/>
              <a:t>It checks similar pixels and stores them.</a:t>
            </a:r>
          </a:p>
        </p:txBody>
      </p:sp>
      <p:sp>
        <p:nvSpPr>
          <p:cNvPr id="4" name="Slide Number Placeholder 3"/>
          <p:cNvSpPr>
            <a:spLocks noGrp="1"/>
          </p:cNvSpPr>
          <p:nvPr>
            <p:ph type="sldNum" sz="quarter" idx="12"/>
          </p:nvPr>
        </p:nvSpPr>
        <p:spPr/>
        <p:txBody>
          <a:bodyPr/>
          <a:lstStyle/>
          <a:p>
            <a:fld id="{6D22F896-40B5-4ADD-8801-0D06FADFA095}" type="slidenum">
              <a:rPr lang="en-US" dirty="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Implementaion:</a:t>
            </a:r>
          </a:p>
        </p:txBody>
      </p:sp>
      <p:sp>
        <p:nvSpPr>
          <p:cNvPr id="4" name="Slide Number Placeholder 3"/>
          <p:cNvSpPr>
            <a:spLocks noGrp="1"/>
          </p:cNvSpPr>
          <p:nvPr>
            <p:ph type="sldNum" sz="quarter" idx="12"/>
          </p:nvPr>
        </p:nvSpPr>
        <p:spPr/>
        <p:txBody>
          <a:bodyPr/>
          <a:lstStyle/>
          <a:p>
            <a:fld id="{6D22F896-40B5-4ADD-8801-0D06FADFA095}" type="slidenum">
              <a:rPr lang="en-US" dirty="0"/>
              <a:t>23</a:t>
            </a:fld>
            <a:endParaRPr lang="en-US" dirty="0"/>
          </a:p>
        </p:txBody>
      </p:sp>
      <p:pic>
        <p:nvPicPr>
          <p:cNvPr id="5" name="Content Placeholder 4"/>
          <p:cNvPicPr>
            <a:picLocks noGrp="1" noChangeAspect="1"/>
          </p:cNvPicPr>
          <p:nvPr>
            <p:ph idx="1"/>
          </p:nvPr>
        </p:nvPicPr>
        <p:blipFill>
          <a:blip r:embed="rId2"/>
          <a:stretch>
            <a:fillRect/>
          </a:stretch>
        </p:blipFill>
        <p:spPr>
          <a:xfrm>
            <a:off x="680084" y="3129915"/>
            <a:ext cx="10936659" cy="16738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Color features using color co-occurrence matrix</a:t>
            </a:r>
            <a:endParaRPr lang="en-US"/>
          </a:p>
        </p:txBody>
      </p:sp>
      <p:sp>
        <p:nvSpPr>
          <p:cNvPr id="3" name="Content Placeholder 2"/>
          <p:cNvSpPr>
            <a:spLocks noGrp="1"/>
          </p:cNvSpPr>
          <p:nvPr>
            <p:ph idx="1"/>
          </p:nvPr>
        </p:nvSpPr>
        <p:spPr>
          <a:xfrm>
            <a:off x="435622" y="2681186"/>
            <a:ext cx="11078090" cy="3599316"/>
          </a:xfrm>
        </p:spPr>
        <p:txBody>
          <a:bodyPr/>
          <a:lstStyle/>
          <a:p>
            <a:pPr algn="just"/>
            <a:r>
              <a:rPr lang="en-US" dirty="0"/>
              <a:t>The color co-occurrence matrix is another method to find out color features of an image</a:t>
            </a:r>
            <a:r>
              <a:rPr lang="en-US" dirty="0" smtClean="0"/>
              <a:t>.</a:t>
            </a:r>
          </a:p>
          <a:p>
            <a:pPr algn="just"/>
            <a:endParaRPr lang="en-US" dirty="0"/>
          </a:p>
          <a:p>
            <a:pPr algn="just"/>
            <a:r>
              <a:rPr lang="en-US" dirty="0"/>
              <a:t> Some of the features extracted are: Hue Energy, Saturation (HSL) entropy, Saturation (HSV) entropy, a(L*a*b) entropy, Saturation (HSL) IDM, Value IDM, Red </a:t>
            </a:r>
            <a:r>
              <a:rPr lang="en-US" dirty="0" err="1"/>
              <a:t>SumMean</a:t>
            </a:r>
            <a:r>
              <a:rPr lang="en-US" dirty="0"/>
              <a:t>, Green </a:t>
            </a:r>
            <a:r>
              <a:rPr lang="en-US" dirty="0" err="1"/>
              <a:t>SumMean</a:t>
            </a:r>
            <a:r>
              <a:rPr lang="en-US" dirty="0"/>
              <a:t>, Grey </a:t>
            </a:r>
            <a:r>
              <a:rPr lang="en-US" dirty="0" err="1"/>
              <a:t>SumMean</a:t>
            </a:r>
            <a:r>
              <a:rPr lang="en-US" dirty="0"/>
              <a:t>, Light </a:t>
            </a:r>
            <a:r>
              <a:rPr lang="en-US" dirty="0" err="1"/>
              <a:t>SumMean</a:t>
            </a:r>
            <a:r>
              <a:rPr lang="en-US" dirty="0"/>
              <a:t> </a:t>
            </a:r>
            <a:r>
              <a:rPr lang="en-US" dirty="0" err="1"/>
              <a:t>etc</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a:t>
            </a:r>
          </a:p>
        </p:txBody>
      </p:sp>
      <p:sp>
        <p:nvSpPr>
          <p:cNvPr id="4" name="Slide Number Placeholder 3"/>
          <p:cNvSpPr>
            <a:spLocks noGrp="1"/>
          </p:cNvSpPr>
          <p:nvPr>
            <p:ph type="sldNum" sz="quarter" idx="12"/>
          </p:nvPr>
        </p:nvSpPr>
        <p:spPr/>
        <p:txBody>
          <a:bodyPr/>
          <a:lstStyle/>
          <a:p>
            <a:fld id="{6D22F896-40B5-4ADD-8801-0D06FADFA095}" type="slidenum">
              <a:rPr lang="en-US" dirty="0"/>
              <a:t>25</a:t>
            </a:fld>
            <a:endParaRPr lang="en-US" dirty="0"/>
          </a:p>
        </p:txBody>
      </p:sp>
      <p:pic>
        <p:nvPicPr>
          <p:cNvPr id="5" name="Content Placeholder 4"/>
          <p:cNvPicPr>
            <a:picLocks noGrp="1" noChangeAspect="1"/>
          </p:cNvPicPr>
          <p:nvPr>
            <p:ph idx="1"/>
          </p:nvPr>
        </p:nvPicPr>
        <p:blipFill>
          <a:blip r:embed="rId2"/>
          <a:stretch>
            <a:fillRect/>
          </a:stretch>
        </p:blipFill>
        <p:spPr>
          <a:xfrm>
            <a:off x="1415468" y="2518995"/>
            <a:ext cx="8514143" cy="349469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pic>
        <p:nvPicPr>
          <p:cNvPr id="5" name="Content Placeholder 4"/>
          <p:cNvPicPr>
            <a:picLocks noChangeAspect="1"/>
          </p:cNvPicPr>
          <p:nvPr/>
        </p:nvPicPr>
        <p:blipFill rotWithShape="1">
          <a:blip r:embed="rId2"/>
          <a:srcRect l="15288" t="9754" r="16408" b="6010"/>
          <a:stretch>
            <a:fillRect/>
          </a:stretch>
        </p:blipFill>
        <p:spPr bwMode="auto">
          <a:xfrm>
            <a:off x="127635" y="275590"/>
            <a:ext cx="10350500" cy="5819775"/>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 Classification</a:t>
            </a:r>
          </a:p>
        </p:txBody>
      </p:sp>
      <p:sp>
        <p:nvSpPr>
          <p:cNvPr id="3" name="Content Placeholder 2"/>
          <p:cNvSpPr>
            <a:spLocks noGrp="1"/>
          </p:cNvSpPr>
          <p:nvPr>
            <p:ph idx="1"/>
          </p:nvPr>
        </p:nvSpPr>
        <p:spPr/>
        <p:txBody>
          <a:bodyPr/>
          <a:lstStyle/>
          <a:p>
            <a:r>
              <a:rPr lang="en-US"/>
              <a:t>Categorising a plant as either diseased or Healthy is a type of 2 class classification problem.</a:t>
            </a:r>
          </a:p>
          <a:p>
            <a:r>
              <a:rPr lang="en-US"/>
              <a:t>In this project we have used 3 supervised machine learning algortihm.</a:t>
            </a:r>
          </a:p>
          <a:p>
            <a:pPr marL="0" indent="0">
              <a:buNone/>
            </a:pPr>
            <a:r>
              <a:rPr lang="en-US"/>
              <a:t>1) </a:t>
            </a:r>
            <a:r>
              <a:rPr lang="en-US" dirty="0">
                <a:sym typeface="+mn-ea"/>
              </a:rPr>
              <a:t>Gaussian Naïve Bayes</a:t>
            </a:r>
            <a:endParaRPr lang="en-IN" dirty="0"/>
          </a:p>
          <a:p>
            <a:pPr marL="0" indent="0">
              <a:buNone/>
            </a:pPr>
            <a:r>
              <a:rPr lang="en-US"/>
              <a:t>2) </a:t>
            </a:r>
            <a:r>
              <a:rPr lang="en-US" dirty="0">
                <a:sym typeface="+mn-ea"/>
              </a:rPr>
              <a:t>Support vector Machine</a:t>
            </a:r>
            <a:endParaRPr lang="en-IN" dirty="0"/>
          </a:p>
          <a:p>
            <a:pPr marL="0" indent="0">
              <a:buNone/>
            </a:pPr>
            <a:r>
              <a:rPr lang="en-US"/>
              <a:t>3) </a:t>
            </a:r>
            <a:r>
              <a:rPr lang="en-US" dirty="0">
                <a:sym typeface="+mn-ea"/>
              </a:rPr>
              <a:t>Random Forest</a:t>
            </a:r>
            <a:endParaRPr lang="en-IN" dirty="0"/>
          </a:p>
          <a:p>
            <a:pPr marL="0" indent="0">
              <a:buNone/>
            </a:pPr>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1-Gaussian Naïve Bayes</a:t>
            </a:r>
            <a:endParaRPr lang="en-IN" dirty="0"/>
          </a:p>
        </p:txBody>
      </p:sp>
      <p:sp>
        <p:nvSpPr>
          <p:cNvPr id="3" name="Content Placeholder 2"/>
          <p:cNvSpPr>
            <a:spLocks noGrp="1"/>
          </p:cNvSpPr>
          <p:nvPr>
            <p:ph idx="1"/>
          </p:nvPr>
        </p:nvSpPr>
        <p:spPr>
          <a:xfrm>
            <a:off x="0" y="2026153"/>
            <a:ext cx="7767961" cy="4605465"/>
          </a:xfrm>
        </p:spPr>
        <p:txBody>
          <a:bodyPr>
            <a:normAutofit fontScale="92500" lnSpcReduction="20000"/>
          </a:bodyPr>
          <a:lstStyle/>
          <a:p>
            <a:r>
              <a:rPr lang="en-IN" b="0" i="0" dirty="0">
                <a:effectLst/>
              </a:rPr>
              <a:t>Naïve Bayes is a probabilistic machine learning algorithm based on the </a:t>
            </a:r>
            <a:r>
              <a:rPr lang="en-IN" b="1" i="1" dirty="0">
                <a:effectLst/>
              </a:rPr>
              <a:t>Bayes Theorem</a:t>
            </a:r>
            <a:r>
              <a:rPr lang="en-IN" b="0" i="0" dirty="0">
                <a:effectLst/>
              </a:rPr>
              <a:t>, used in a wide variety of classification tasks. </a:t>
            </a:r>
          </a:p>
          <a:p>
            <a:pPr algn="l"/>
            <a:r>
              <a:rPr lang="en-IN" b="0" i="0" dirty="0">
                <a:effectLst/>
              </a:rPr>
              <a:t>Bayes’ Theorem is a simple mathematical formula used for calculating conditional probabilities.</a:t>
            </a:r>
          </a:p>
          <a:p>
            <a:pPr algn="l"/>
            <a:r>
              <a:rPr lang="en-IN" b="1" i="0" dirty="0">
                <a:effectLst/>
              </a:rPr>
              <a:t>Conditional probability</a:t>
            </a:r>
            <a:r>
              <a:rPr lang="en-IN" b="0" i="0" dirty="0">
                <a:effectLst/>
              </a:rPr>
              <a:t> is a measure of the probability of an event occurring given that another event has (by assumption, presumption, assertion, or evidence) occurred.</a:t>
            </a:r>
          </a:p>
          <a:p>
            <a:pPr algn="l"/>
            <a:r>
              <a:rPr lang="en-IN" dirty="0"/>
              <a:t>There is some assumptions made by this algorithm which impacts on the accuracy of this algorithm.</a:t>
            </a:r>
          </a:p>
          <a:p>
            <a:pPr algn="l"/>
            <a:r>
              <a:rPr lang="en-IN" b="0" i="0" dirty="0">
                <a:effectLst/>
              </a:rPr>
              <a:t>Assumptions: 1) It assumes all features are independent</a:t>
            </a:r>
          </a:p>
          <a:p>
            <a:pPr marL="1828800" lvl="4" indent="0">
              <a:buNone/>
            </a:pPr>
            <a:r>
              <a:rPr lang="en-IN" dirty="0"/>
              <a:t>   </a:t>
            </a:r>
            <a:r>
              <a:rPr lang="en-IN" sz="2200" dirty="0"/>
              <a:t>2) It gives equal importance to all the features   i.e. it assumes that all the features have equal weight in classification.</a:t>
            </a:r>
            <a:endParaRPr lang="en-IN" sz="2200" b="0" i="0" dirty="0">
              <a:effectLst/>
            </a:endParaRPr>
          </a:p>
          <a:p>
            <a:pPr lvl="5"/>
            <a:endParaRPr lang="en-IN" b="0" i="0" dirty="0">
              <a:effectLst/>
            </a:endParaRPr>
          </a:p>
          <a:p>
            <a:endParaRPr lang="en-IN" b="1"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938" y="2373154"/>
            <a:ext cx="4293833" cy="26506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endParaRPr lang="en-IN" dirty="0"/>
          </a:p>
        </p:txBody>
      </p:sp>
      <p:sp>
        <p:nvSpPr>
          <p:cNvPr id="3" name="Content Placeholder 2"/>
          <p:cNvSpPr>
            <a:spLocks noGrp="1"/>
          </p:cNvSpPr>
          <p:nvPr>
            <p:ph idx="1"/>
          </p:nvPr>
        </p:nvSpPr>
        <p:spPr>
          <a:xfrm>
            <a:off x="177800" y="2082801"/>
            <a:ext cx="10412217" cy="4584700"/>
          </a:xfrm>
        </p:spPr>
        <p:txBody>
          <a:bodyPr>
            <a:normAutofit/>
          </a:bodyPr>
          <a:lstStyle/>
          <a:p>
            <a:pPr fontAlgn="base"/>
            <a:r>
              <a:rPr lang="en-IN" dirty="0"/>
              <a:t>STEP 1: From Training set find the prior probability                                                P(diseased)=(diseased)/(diseased + healthy)                                                                                       P (healthy)=(healthy)/(diseased + healthy).</a:t>
            </a:r>
          </a:p>
          <a:p>
            <a:pPr fontAlgn="base"/>
            <a:r>
              <a:rPr lang="en-IN" dirty="0"/>
              <a:t>STEP 2: Find the mean, variance for the all the 550 feature given the target is plant is healthy or diseased separately from the test data, i.e. if plant is healthy calculate the mean and variance of the given feature.</a:t>
            </a:r>
          </a:p>
          <a:p>
            <a:pPr fontAlgn="base"/>
            <a:r>
              <a:rPr lang="en-IN" dirty="0"/>
              <a:t>STEP 3: From the test data, for all the leaves we now predict whether that belongs to which class i.e healthy or diseased.</a:t>
            </a:r>
          </a:p>
          <a:p>
            <a:pPr fontAlgn="base"/>
            <a:endParaRPr lang="en-IN"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Literature Review:</a:t>
            </a:r>
            <a:endParaRPr lang="en-IN" dirty="0"/>
          </a:p>
        </p:txBody>
      </p:sp>
      <p:sp>
        <p:nvSpPr>
          <p:cNvPr id="4" name="Slide Number Placeholder 3"/>
          <p:cNvSpPr>
            <a:spLocks noGrp="1"/>
          </p:cNvSpPr>
          <p:nvPr>
            <p:ph type="sldNum" sz="quarter" idx="12"/>
          </p:nvPr>
        </p:nvSpPr>
        <p:spPr/>
        <p:txBody>
          <a:bodyPr/>
          <a:lstStyle/>
          <a:p>
            <a:fld id="{6D22F896-40B5-4ADD-8801-0D06FADFA095}" type="slidenum">
              <a:rPr lang="en-US" smtClean="0"/>
              <a:t>3</a:t>
            </a:fld>
            <a:endParaRPr lang="en-US" dirty="0"/>
          </a:p>
        </p:txBody>
      </p:sp>
      <p:pic>
        <p:nvPicPr>
          <p:cNvPr id="6" name="Picture 5"/>
          <p:cNvPicPr>
            <a:picLocks noChangeAspect="1"/>
          </p:cNvPicPr>
          <p:nvPr/>
        </p:nvPicPr>
        <p:blipFill>
          <a:blip r:embed="rId2"/>
          <a:stretch>
            <a:fillRect/>
          </a:stretch>
        </p:blipFill>
        <p:spPr>
          <a:xfrm>
            <a:off x="189472" y="2077700"/>
            <a:ext cx="6043903" cy="4629372"/>
          </a:xfrm>
          <a:prstGeom prst="rect">
            <a:avLst/>
          </a:prstGeom>
        </p:spPr>
      </p:pic>
      <p:pic>
        <p:nvPicPr>
          <p:cNvPr id="7" name="Content Placeholder 6"/>
          <p:cNvPicPr>
            <a:picLocks noGrp="1" noChangeAspect="1"/>
          </p:cNvPicPr>
          <p:nvPr>
            <p:ph idx="1"/>
          </p:nvPr>
        </p:nvPicPr>
        <p:blipFill>
          <a:blip r:embed="rId3"/>
          <a:stretch>
            <a:fillRect/>
          </a:stretch>
        </p:blipFill>
        <p:spPr>
          <a:xfrm>
            <a:off x="6478073" y="2075286"/>
            <a:ext cx="5349221" cy="46317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1300" y="127000"/>
                <a:ext cx="10960100" cy="6463308"/>
              </a:xfrm>
              <a:prstGeom prst="rect">
                <a:avLst/>
              </a:prstGeom>
            </p:spPr>
            <p:txBody>
              <a:bodyPr wrap="square">
                <a:spAutoFit/>
              </a:bodyPr>
              <a:lstStyle/>
              <a:p>
                <a:pPr fontAlgn="base"/>
                <a:r>
                  <a:rPr lang="en-IN" dirty="0"/>
                  <a:t>Using below mentioned formulas:</a:t>
                </a:r>
              </a:p>
              <a:p>
                <a:pPr fontAlgn="base"/>
                <a:endParaRPr lang="en-IN" dirty="0"/>
              </a:p>
              <a:p>
                <a:pPr fontAlgn="base"/>
                <a:endParaRPr lang="en-US" dirty="0"/>
              </a:p>
              <a:p>
                <a:pPr fontAlgn="base"/>
                <a:endParaRPr lang="en-US" dirty="0"/>
              </a:p>
              <a:p>
                <a:pPr fontAlgn="base"/>
                <a:r>
                  <a:rPr lang="en-US" dirty="0"/>
                  <a:t>We can see that the denominator is constant for all thus we can create a proportionality:</a:t>
                </a:r>
              </a:p>
              <a:p>
                <a:pPr fontAlgn="base"/>
                <a:endParaRPr lang="en-US" dirty="0"/>
              </a:p>
              <a:p>
                <a:pPr fontAlgn="base"/>
                <a:endParaRPr lang="en-US" dirty="0"/>
              </a:p>
              <a:p>
                <a:pPr fontAlgn="base"/>
                <a:endParaRPr lang="en-US" dirty="0"/>
              </a:p>
              <a:p>
                <a:pPr fontAlgn="base"/>
                <a:endParaRPr lang="en-US" dirty="0"/>
              </a:p>
              <a:p>
                <a:pPr fontAlgn="base"/>
                <a:r>
                  <a:rPr lang="en-US" dirty="0"/>
                  <a:t>We can calculate P(Xi/Y) as</a:t>
                </a:r>
              </a:p>
              <a:p>
                <a:pPr fontAlgn="base"/>
                <a:endParaRPr lang="en-US" dirty="0"/>
              </a:p>
              <a:p>
                <a:pPr fontAlgn="base"/>
                <a:endParaRPr lang="en-US" dirty="0"/>
              </a:p>
              <a:p>
                <a:pPr fontAlgn="base"/>
                <a:r>
                  <a:rPr lang="en-US" dirty="0"/>
                  <a:t>Where:</a:t>
                </a:r>
              </a:p>
              <a:p>
                <a:pPr fontAlgn="base"/>
                <a:r>
                  <a:rPr lang="en-IN" dirty="0"/>
                  <a:t>P(y)=prior probability</a:t>
                </a:r>
              </a:p>
              <a:p>
                <a:pPr fontAlgn="base"/>
                <a:endParaRPr lang="en-IN" dirty="0"/>
              </a:p>
              <a:p>
                <a:pPr fontAlgn="base"/>
                <a:r>
                  <a:rPr lang="en-IN" dirty="0"/>
                  <a:t>μ</a:t>
                </a:r>
                <a14:m>
                  <m:oMath xmlns:m="http://schemas.openxmlformats.org/officeDocument/2006/math">
                    <m:r>
                      <a:rPr lang="en-IN" i="1">
                        <a:latin typeface="Cambria Math" panose="02040503050406030204" pitchFamily="18" charset="0"/>
                      </a:rPr>
                      <m:t>𝑦</m:t>
                    </m:r>
                  </m:oMath>
                </a14:m>
                <a:r>
                  <a:rPr lang="en-IN" dirty="0"/>
                  <a:t>=mean of feature x given class Y or in this case diseased plant or healthy one (from training data)</a:t>
                </a:r>
              </a:p>
              <a:p>
                <a:pPr fontAlgn="base"/>
                <a:endParaRPr lang="en-IN" dirty="0"/>
              </a:p>
              <a:p>
                <a:pPr fontAlgn="base"/>
                <a:r>
                  <a:rPr lang="en-IN" dirty="0"/>
                  <a:t> X</a:t>
                </a:r>
                <a:r>
                  <a:rPr lang="en-IN" i="1" baseline="-25000" dirty="0"/>
                  <a:t>i= </a:t>
                </a:r>
                <a:r>
                  <a:rPr lang="en-IN" i="1" dirty="0" err="1"/>
                  <a:t>i</a:t>
                </a:r>
                <a:r>
                  <a:rPr lang="en-IN" i="1" baseline="30000" dirty="0" err="1"/>
                  <a:t>th</a:t>
                </a:r>
                <a:r>
                  <a:rPr lang="en-IN" i="1" baseline="30000" dirty="0"/>
                  <a:t> </a:t>
                </a:r>
                <a:r>
                  <a:rPr lang="en-IN" i="1" dirty="0"/>
                  <a:t>feature value for the test data</a:t>
                </a:r>
                <a:endParaRPr lang="en-IN" dirty="0"/>
              </a:p>
              <a:p>
                <a:pPr fontAlgn="base"/>
                <a:endParaRPr lang="en-IN" i="1" dirty="0"/>
              </a:p>
              <a:p>
                <a:pPr fontAlgn="base"/>
                <a:r>
                  <a:rPr lang="en-IN" i="1" dirty="0"/>
                  <a:t> σ</a:t>
                </a:r>
                <a:r>
                  <a:rPr lang="en-IN" i="1" baseline="-25000" dirty="0"/>
                  <a:t>y</a:t>
                </a:r>
                <a:r>
                  <a:rPr lang="en-IN" i="1" baseline="30000" dirty="0"/>
                  <a:t>2 </a:t>
                </a:r>
                <a:r>
                  <a:rPr lang="en-IN" dirty="0"/>
                  <a:t>=variance of feature x given class Y or in this case diseased plant or healthy one (from training data)</a:t>
                </a:r>
              </a:p>
              <a:p>
                <a:pPr fontAlgn="base"/>
                <a:endParaRPr lang="en-IN" dirty="0"/>
              </a:p>
              <a:p>
                <a:pPr fontAlgn="base"/>
                <a:endParaRPr lang="en-US" dirty="0"/>
              </a:p>
              <a:p>
                <a:pPr fontAlgn="base"/>
                <a:endParaRPr lang="en-IN" dirty="0"/>
              </a:p>
            </p:txBody>
          </p:sp>
        </mc:Choice>
        <mc:Fallback xmlns="">
          <p:sp>
            <p:nvSpPr>
              <p:cNvPr id="4" name="Rectangle 3"/>
              <p:cNvSpPr>
                <a:spLocks noRot="1" noChangeAspect="1" noMove="1" noResize="1" noEditPoints="1" noAdjustHandles="1" noChangeArrowheads="1" noChangeShapeType="1" noTextEdit="1"/>
              </p:cNvSpPr>
              <p:nvPr/>
            </p:nvSpPr>
            <p:spPr>
              <a:xfrm>
                <a:off x="241300" y="127000"/>
                <a:ext cx="10960100" cy="6463308"/>
              </a:xfrm>
              <a:prstGeom prst="rect">
                <a:avLst/>
              </a:prstGeom>
              <a:blipFill rotWithShape="1">
                <a:blip r:embed="rId2"/>
                <a:stretch>
                  <a:fillRect b="4"/>
                </a:stretch>
              </a:blipFill>
            </p:spPr>
            <p:txBody>
              <a:bodyPr/>
              <a:lstStyle/>
              <a:p>
                <a:r>
                  <a:rPr lang="en-US" altLang="en-US">
                    <a:noFill/>
                  </a:rPr>
                  <a:t> </a:t>
                </a:r>
              </a:p>
            </p:txBody>
          </p:sp>
        </mc:Fallback>
      </mc:AlternateContent>
      <p:pic>
        <p:nvPicPr>
          <p:cNvPr id="5" name="Picture 4" descr="Screenshot_6"/>
          <p:cNvPicPr/>
          <p:nvPr/>
        </p:nvPicPr>
        <p:blipFill rotWithShape="1">
          <a:blip r:embed="rId3">
            <a:extLst>
              <a:ext uri="{28A0092B-C50C-407E-A947-70E740481C1C}">
                <a14:useLocalDpi xmlns:a14="http://schemas.microsoft.com/office/drawing/2010/main" val="0"/>
              </a:ext>
            </a:extLst>
          </a:blip>
          <a:srcRect t="23728" b="11918"/>
          <a:stretch>
            <a:fillRect/>
          </a:stretch>
        </p:blipFill>
        <p:spPr bwMode="auto">
          <a:xfrm>
            <a:off x="3548636" y="2631603"/>
            <a:ext cx="3579495" cy="612560"/>
          </a:xfrm>
          <a:prstGeom prst="rect">
            <a:avLst/>
          </a:prstGeom>
          <a:noFill/>
          <a:ln>
            <a:noFill/>
          </a:ln>
        </p:spPr>
      </p:pic>
      <p:pic>
        <p:nvPicPr>
          <p:cNvPr id="3" name="Picture 2"/>
          <p:cNvPicPr>
            <a:picLocks noChangeAspect="1"/>
          </p:cNvPicPr>
          <p:nvPr/>
        </p:nvPicPr>
        <p:blipFill>
          <a:blip r:embed="rId4"/>
          <a:stretch>
            <a:fillRect/>
          </a:stretch>
        </p:blipFill>
        <p:spPr>
          <a:xfrm>
            <a:off x="1889317" y="593574"/>
            <a:ext cx="5692213" cy="541826"/>
          </a:xfrm>
          <a:prstGeom prst="rect">
            <a:avLst/>
          </a:prstGeom>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0013" b="12978"/>
          <a:stretch>
            <a:fillRect/>
          </a:stretch>
        </p:blipFill>
        <p:spPr bwMode="auto">
          <a:xfrm>
            <a:off x="1889317" y="1802575"/>
            <a:ext cx="5692213" cy="4681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27" y="612648"/>
            <a:ext cx="9050597" cy="1289785"/>
          </a:xfrm>
        </p:spPr>
        <p:txBody>
          <a:bodyPr>
            <a:normAutofit fontScale="90000"/>
          </a:bodyPr>
          <a:lstStyle/>
          <a:p>
            <a:pPr algn="ctr"/>
            <a:r>
              <a:rPr lang="en-US" dirty="0"/>
              <a:t>         </a:t>
            </a:r>
            <a:br>
              <a:rPr lang="en-US" dirty="0"/>
            </a:br>
            <a:r>
              <a:rPr lang="en-US" dirty="0"/>
              <a:t/>
            </a:r>
            <a:br>
              <a:rPr lang="en-US" dirty="0"/>
            </a:br>
            <a:r>
              <a:rPr lang="en-US" dirty="0"/>
              <a:t>Classifiers Implementation And Results</a:t>
            </a:r>
            <a:br>
              <a:rPr lang="en-US" dirty="0"/>
            </a:br>
            <a:r>
              <a:rPr lang="en-US" dirty="0"/>
              <a:t>                         </a:t>
            </a:r>
            <a:endParaRPr lang="en-IN" dirty="0"/>
          </a:p>
        </p:txBody>
      </p:sp>
      <p:sp>
        <p:nvSpPr>
          <p:cNvPr id="3" name="Slide Number Placeholder 2"/>
          <p:cNvSpPr>
            <a:spLocks noGrp="1"/>
          </p:cNvSpPr>
          <p:nvPr>
            <p:ph type="sldNum" sz="quarter" idx="12"/>
          </p:nvPr>
        </p:nvSpPr>
        <p:spPr/>
        <p:txBody>
          <a:bodyPr/>
          <a:lstStyle/>
          <a:p>
            <a:fld id="{6D22F896-40B5-4ADD-8801-0D06FADFA095}" type="slidenum">
              <a:rPr lang="en-US" smtClean="0"/>
              <a:t>31</a:t>
            </a:fld>
            <a:endParaRPr lang="en-US" dirty="0"/>
          </a:p>
        </p:txBody>
      </p:sp>
      <p:pic>
        <p:nvPicPr>
          <p:cNvPr id="6" name="Picture 5" descr="Screenshot 2021-06-08 at 9.33.21 AM"/>
          <p:cNvPicPr>
            <a:picLocks noChangeAspect="1"/>
          </p:cNvPicPr>
          <p:nvPr/>
        </p:nvPicPr>
        <p:blipFill>
          <a:blip r:embed="rId2"/>
          <a:stretch>
            <a:fillRect/>
          </a:stretch>
        </p:blipFill>
        <p:spPr>
          <a:xfrm>
            <a:off x="1737995" y="2348865"/>
            <a:ext cx="8573135" cy="3606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921" y="696161"/>
            <a:ext cx="9613861" cy="1080938"/>
          </a:xfrm>
        </p:spPr>
        <p:txBody>
          <a:bodyPr/>
          <a:lstStyle/>
          <a:p>
            <a:r>
              <a:rPr lang="en-US" dirty="0"/>
              <a:t>Output Using SLIC Segmentation Technique</a:t>
            </a:r>
            <a:endParaRPr lang="en-IN" dirty="0"/>
          </a:p>
        </p:txBody>
      </p:sp>
      <p:sp>
        <p:nvSpPr>
          <p:cNvPr id="6" name="AutoShape 4" descr="data:image/png;base64,iVBORw0KGgoAAAANSUhEUgAAAW4AAAEGCAYAAABFBX+4AAAAOXRFWHRTb2Z0d2FyZQBNYXRwbG90bGliIHZlcnNpb24zLjMuMiwgaHR0cHM6Ly9tYXRwbG90bGliLm9yZy8vihELAAAACXBIWXMAAAsTAAALEwEAmpwYAAAbnUlEQVR4nO3de5xVVf3/8dd7GEC5gwgiaKhBppZ+S83vt4sXFDUvaJZiaajopJKKWgniN9PCzAt5q5QUJUOJ8kb29Rbe/ZW3vKMmqeEIAorcCZiZz++Ps8Ejzpw5c+YcztnD++ljP87Za++z9jojj8+s+ey111JEYGZm6VFV7gaYmVnLOHCbmaWMA7eZWco4cJuZpYwDt5lZylSXuwFN+eCQPT3cxT7hxBe6lbsJVoHumP1ntbaONe+/mXfMad9721ZfrzXc4zYzS5mK7XGbmW1QDfXlbkHeHLjNzADq68rdgrw5cJuZAREN5W5C3hy4zcwAGhy4zczSxT1uM7OU8c1JM7OUcY/bzCxdwqNKzMxSxjcnzcxSxqkSM7OU8c1JM7OUcY/bzCxlfHPSzCxlfHPSzCxdIpzjNjNLF+e4zcxSxqkSM7OUSVGP20uXmZkB1K/Jf2uGpEmS5kt6eb3y0yS9LukVSZdklY+VNCs5tn9z9bvHbWYGxU6V3ARcA/xubYGkvYFhwOcjYpWkPkn5DsBwYEdgS+CvkgZHjrul7nGbmUEmVZLv1lxVEY8CC9crPgW4OCJWJefMT8qHAVMjYlVEvAXMAnbPVb8Dt5kZZHrceW6SaiQ9k7XV5HGFwcBXJT0p6RFJuyXl/YF3ss6rTcqa5FSJmRm0KFUSEROBiS28QjXQE9gD2A2YJmlbQI1dormKzMw2epHHTcdWqgVuj4gAnpLUAPROyrfKOm8AMCdXRU6VmJlBUXPcTbgT2AdA0mCgA/A+MB0YLqmjpG2AQcBTuSpyj9vMDIo6qkTSrcBeQG9JtcD5wCRgUjJEcDUwIul9vyJpGjATqANG5RpRAg7cZmYZRXwAJyKObuLQMU2cPx4Yn2/9DtxmZuBH3s3MUidFj7w7cJuZAdR5IQUzs3Rxj9vMLGWc4zYzSxn3uM3MUsY9bjOzlHGP28wsZTyqxMwsZSLnhHwVxYHbzAyc4zYzSx0HbjOzlPHNSTOzlKnPOZNqRXHgNjMDp0rMzFLHgdvMLGVSlOP2mpNmZkA0RN5bcyRNkjQ/WaZs/WM/kBSSemeVjZU0S9LrkvZvrn4HbjMzyKRK8t2adxNwwPqFkrYC9gNmZ5XtAAwHdkw+82tJ7XJV7sBtZgaZUSX5bs2IiEeBhY0c+iXwIyC72z4MmBoRqyLiLWAWsHuu+h24zcygRT1uSTWSnsnaapqrXtKhwLsR8cJ6h/oD72Tt1yZlTfLNSTMzaNGokoiYCEzM93xJnYBxwNDGDjd2iVz1OXCXQOfTz6HDbv9Nw+IPWfz94z9xvGrA1nQ5YwzV2w1ixc3X8587/tD6i1a3p8tZ51K93WAali5h2SUX0DD/Pdpt82k6n3oW6tQJ6htYOe1mVj/+UOuvZxtcVVUVl949gYXzFjL++As5+uzvsPvQLxENweIPFnPV2Vfw4bzG/jq3vJR2kqntgG2AFyQBDAD+IWl3Mj3srbLOHQDMyVWZUyUlsGrGPSz5yQ+bPB5Ll7B84lWsLCBgV/XZgm4XXfGJ8o5DDyKWLWXR977Df+76I52O+17mWqv+w7IJ41k86jiW/OSHdD7pNNS5S4uva+V38AmHUDurdt3+ndfdzpn7n85ZB57BMzOe5qgzhpexdW1AcW9OfkxEvBQRfSJiYEQMJBOsvxAR7wHTgeGSOkraBhgEPJWrvpIFbknbSzpH0lWSrkzef7ZU16skda+8SCxd2uTxWLyI+jdea3T+3w577Uf3y6+l+5XX03nU2VCV3/+iDl/6Mqtm3AfA6iceof3OXwCgYU4tDXPfzVx34Qc0LP4Qdeve0q9kZbbZFpvxxSG78dep968rW7ls5br3HTt1JFI0LWlFaoj8t2ZIuhX4G/AZSbWSRjZ1bkS8AkwDZgL3AqMiIucd0JKkSiSdAxwNTOWj3xwDgFslTY2Ii0tx3bRrN+BTdPzqPiz+0Sior6fzKWfSYc/9WP3Qfc1+tmqz3jS8Pz+z01BPLF+OunUnlixed071oO2huj0N7+X8K8wq0Ak/OYnJF93Ipp03/Vj5d354LHsdsTcrlq7gf486t0ytayOKOFdJRBzdzPGB6+2PB8bnW3+pctwjgR0jYk12oaQJwCtAo4E7uTNbA3D55wYx4lP9StS8ytR+5y9Qvd1guk+4DgB16EjDog8B6Hruz6jquwVUt6fd5n3ofuX1APxn+m2smnEPqJH7G1k9MPXsRZezxrHsip+nasJ4g12H7Mbi9xfz5kv/Ysc9dvrYsSmX3syUS2/mG6O+ydePO5ipE24pUyvTL/zIOw3AlsC/1yvvlxxrVPad2g8O2XPjiy4Sqx68lxW/++0nDi296Dwgk+PuMnoMS84d/bHjDe8voKp3Hxo+WABV7VDnzsTSJZlqN+1Et/N/wYrf30Dd6zNL/jWsuLbf9bPstt/ufHHvL9K+Ywc6de3E6CvO4orRE9ad89idj3DeTec7cLdGHimQSlGqwD0amCHpDT4an7g18Gng+yW6ZuqteeFZup53ESvv+iOxeBHq0hVt2omGBfOa/ezqJ5+g45D9qXv9FTp8eU/WvPhc5kB1NV3H/YxVD97H6iceLu0XsJL4/S9+x+9/8TsAdtxjJw773je4YvQE+g3sx9y35wKw235fovZftbmqseakaK6SkgTuiLhX0mAyT//0JzNOsRZ4urmke1vQ5Qc/pv3ndkHdutPjxj+y8pYboV3mR73q3umoRy+6//I61KkzNDSwyaHfZPGpI6h/59+suPl6ul14GagK6utYfu0VeQXuVQ/8H+3PGkeP66YQy5ay9JILAOjwlb2p3nFn1LUbHYdknsBddsXF1L81q3Q/ANsgjh1zHP23609DQwML3l3AtWN/Ve4mpVuKetyq1DvRG2WqxJp14gvdyt0Eq0B3zP5zYw+xtMjyHw/PO+Z0vnBqq6/XGn4Ax8wMnCoxM0udFKVKHLjNzPBwQDOz9HGP28wsZRy4zcxSpoiPvJeaA7eZGeS1lmSlcOA2MwOnSszMUsejSszMUsY9bjOzlElR4PbSZWZmQNQ35L01R9IkSfMlvZxVdqmk1yS9KOkOST2yjo2VNEvS65L2b65+B24zMyjq0mXATcAB65U9AOwUEZ8H/gmMBZC0AzAc2DH5zK8ltctVuQO3mRmZ4YD5bs3WFfEosHC9svsjYu1Cs38ns5wjwDBgakSsioi3gFlkpsRukgO3mRm0qMctqUbSM1lbTQuvdgJwT/K+Px8tOAOZtQv65/qwb06amUGORRU/KXuZxZaSNA6oA6asLWrsErnqcOA2MwOirvTjuCWNAA4GhsRHq9jUAltlnTYAmJOrHqdKzMwg0+POdyuApAOAc4BDI2JF1qHpwHBJHSVtAwwCnspVl3vcZmYUd64SSbcCewG9JdUC55MZRdIReEASwN8j4uSIeEXSNGAmmRTKqObW5nXgNjODgnvSjYmIoxspviHH+eOB8fnW78BtZoZnBzQzS5/0zDHlwG1mBrDu0ZgUcOA2MwPCPW4zs5Rx4DYzSxf3uM3MUsaB28wsZaK+sSlDKpMDt5kZ7nGbmaVONLjHbWaWKu5xm5mlTIR73GZmqeIet5lZyjR4VImZWbr45qSZWcqkKXB76TIzMyAi/605kiZJmi/p5ayyXpIekPRG8toz69hYSbMkvS5p/+bqb7LHLelqcqw0HBGnN998M7N0KHKP+ybgGuB3WWVjgBkRcbGkMcn+OZJ2AIYDOwJbAn+VNDjX8mW5UiXPtLblZmZpUczhgBHxqKSB6xUPI7MOJcBk4GEyiwcPA6ZGxCrgLUmzgN2BvzVVf5OBOyImF9xqM7OUqS/9qJK+ETEXICLmSuqTlPcH/p51Xm1S1qRmb05K2pzMb4UdgE3WlkfEPi1stJlZxWpJj1tSDVCTVTQxIiYWeOnGLpwzk57PqJIpwB+Ag4CTgRHAghY3zcysgrUkx50E6ZYG6nmS+iW97X7A/KS8Ftgq67wBwJxcFeUzqmSziLgBWBMRj0TECcAeLWywmVlFK+aokiZMJ9PxJXm9K6t8uKSOkrYBBgFP5aoonx73muR1rqSDyPwmGNDiJpuZVbBijiqRdCuZG5G9JdUC5wMXA9MkjQRmA98CiIhXJE0DZgJ1wKhcI0ogv8D9M0ndgbOBq4FuwJmFfR0zs8pU31C8x1oi4ugmDg1p4vzxwPh86282cEfE3cnbxcDe+VZsZpYmrUiBbHD5jCq5kUbucCa5bjOzNqGhjU3renfW+02Aw2nmjqeZWdq0qfm4I+K27P0k6f7XkrXIzKwM2lSqpBGDgK2L3ZD19b1vVqkvYSm0cs5j5W6CtVFtKlUiaSkfz3G/R+ZJSjOzNqOYo0pKLZ9USdcN0RAzs3JKUaak+ScnJc3Ip8zMLM0aQnlv5ZZrPu5NgE5knvzpyUcToXQjM2esmVmb0VZGlXwPGE0mSD/LR4F7CfCr0jbLzGzDStEi7znn474SuFLSaRFx9QZsk5nZBheNzq5amfK5jdogqcfaHUk9JZ1auiaZmW14daG8t3LLJ3CfFBGL1u5ExIfASSVrkZlZGQTKeyu3fB7AqZKkiMxzRZLaAR1K2ywzsw2rTeS4s9xHZg7Za8kMdTwZuKekrTIz28AqoSedr3wC9zlk1lY7hczIkueAfqVslJnZhtametwR0SDp78C2wFFAL+C23J8yM0uX+rbQ45Y0GBgOHA18QGbBYCLCiymYWZtTxJXLkHQmcCKZ9PJLwPFkHmj8AzAQeBs4Mhns0WK5RpW8RmaZnUMi4ivJWO6c66CZmaVVA8p7y0VSf+B0YNeI2AloR6YTPAaYERGDgBnJfkFyBe4jyMwE+JCk30oaAin6W8LMrAWiBVseqoFNJVWT6WnPAYYBk5Pjk4HDCm1rk4E7Iu6IiKOA7YGHySwQ3FfSbyQNLfSCZmaVqKEFm6QaSc9kbTVr64mId4HLyKzkPhdYHBH3A30jYm5yzlygT6Ftzefm5HJgCjBFUi8yS8qPAe4v9KJmZpWmQfknFCJiIjCxsWPJpHzDgG2ARcAfJR1ThCau06KZwyNiYURcFxH7FLMRZmblVt+CrRn7Am9FxIKIWAPcDvwPME9SP4DkdX6hbU3Pkg9mZiXUoPy3ZswG9pDUSZLIDPJ4FZgOjEjOGQHcVWhbC1lz0syszWlutEi+IuJJSX8C/gHUkXlocSLQhcxT6CPJBPdvFXoNB24zM4q7dFlEnA+cv17xKjK971Zz4DYzo7gP4JSaA7eZGW1srhIzs41BvXvcZmbp4h63mVnKOHCbmaVMBSwlmTcHbjMz3OM2M0udNM1Z7cBtZobHcZuZpY5TJWZmKePAbWaWMsWcq6TUHLjNzHCO28wsdTyqxMwsZRpSlCxx4DYzI103J710mZkZmZuT+W7NkdRD0p8kvSbpVUn/LamXpAckvZG89iy0rQ7cZmZketz5bnm4Erg3IrYHdiaz5uQYYEZEDAJmJPsFcarEzAyoU3Fy3JK6AV8DjgOIiNXAaknDgL2S0yYDDwPnFHIN97jNzGhZqkRSjaRnsraarKq2BRYAN0p6TtL1kjoDfSNiLkDy2qfQtrrHbWZGy25ORsREMiu3N6Ya+AJwWrLi+5W0Ii3SGPe4zczIDAfMd2tGLVAbEU8m+38iE8jnSeoHkLzOL7StDtxmZhRvVElEvAe8I+kzSdEQYCYwHRiRlI0A7iq0rU6VmJlR9HHcpwFTJHUA3gSOJ9NRniZpJDAb+FahlTtwm5kB9UV8cjIingd2beTQkGLU78BtZka6npx04DYzA8JzlZiZpYt73FYUgwdvxy1TfrNuf9tttuYnF1zGVVdfX8ZWWaHOu2gCjz7xFL169uDO31/7ieNLly1nzIWXMHfeAurr6jnu20dw+EFDW3XN1atXM/anlzPz9Tfo0b0bl104lv79+vLaP//FTy+7hmXLV1DVroqa7w7nwH33bNW10i5NswN6OGAF++c//8Wuuw1l192GsvuXDmDFipXcedc95W6WFeiwr+/HtRN+1uTxW2/7M9sN3JrbJ/+aG6/5BZde/VvWrFmTV93vzp3Hcd//0SfKb7/7frp17cI90yZx7FGHMeHXkwDYZJOOXPS/P+CuKddx3eU/4xdXXceSpcsK+2JtRDEnmSo1B+6UGLLPV3jzzX8ze/a75W6KFWjXXT5H925dmzwuieUrVhIRrFj5H7p360q7du0A+PN9DzL8xDM4YsQoLrjkKurr85v2/8HH/sawr+8LwNC9vsqTzz5PRDBw6wF8aqv+APTZfDN69ezBh4sWt/IbplsdkfdWbg7cKXHkkcOY+oc7y90MK6FvH3EIb779DnsP+w6Hf/cUxow+maqqKv719mzunfEIN197ObdN/hVVVVXcff9DedU5f8EHbNGnNwDV1e3o0rkTixYv+dg5L818nTVr6tiqf7+if6c0iRb8V24bPMct6fiIuLGJYzVADYDadaeqqvMGbVulat++PYccPJRx5/283E2xEnriqWfZftC2TLr6Yt55dy4njT6XL+68I08+8zwzX5vF8JFnALBq1Sp69ewBwOljL+TdOfNYU7eGufMWcMSIUQAcc+QwDj9oKBGfDDLSR4srLnh/IWMvvJTx551NVdXG3Y/zzcncLgAaDdzZE7dUd+hf/l9rFeKAA/bmuedeYv7898vdFCuhO/7yACcecySS2HrAlvTvtwVv/buWiODQA/flzFOO/8Rnrvr5j4FMjnvc+Mu56ZpLPna8b5/evDf/fbboszl1dfUsW75iXbpm2fLlnPrDH3NazQh23umzpf+CFa4SetL5KsmvWEkvNrG9BPQtxTXbsuFHHeY0yUagX9/N+fuzzwPw/sIPeXt2LQO23II9dt2FBx5+nA8+XATA4iVLmfPevLzq3Psre3DX//0VgPsffowvfXFnJLFmzRrOGPtTDj1gCPvv89VSfJ3UKfJCCiVVqh53X2B/4MP1ygX8vxJds03adNNN2HfI1zjl1ILmW7cK8sPzL+bp515k0aIlDDnsGE4deSx1dXUAHHX4QZx83LcZN/5yDj/2FCKCM089gZ49utOzR3dOO+m71IweR0M00L66mnFnncqWWzTfB/rGwfsz9qeXcuCRJ9C9W1cuvSAzu+i9Dz7Gs8+/zKLFS7kzCezjx53F9oO3K90PoMLVN5JWqlRqLAfW6kqlG4AbI+LxRo7dEhHfbq4Op0qsMSvnPFbuJlgFat97WzV/Vm7f/tThececW/59R6uv1xol6XFHxMgcx5oN2mZmG1qactx+ctLMjMrIXefLgdvMjHQ98u7AbWaGUyVmZqmTplElG/ejUmZmiSIuFgyApHaSnpN0d7LfS9IDkt5IXnsW2lYHbjMzSvIAzhnAq1n7Y4AZETEImJHsF8SB28yM4k4yJWkAcBCQPXn+MGBy8n4ycFihbXXgNjOjZakSSTWSnsnaatar7grgR3y8g943IuYCJK99Cm2rb06amUGjMynmOHfdhHjrk3QwMD8inpW0V1Eatx4HbjMzoL54wwG/DBwq6evAJkA3Sb8H5knqFxFzJfUD5hd6AadKzMwo3qiSiBgbEQMiYiAwHHgwIo4BpgMjktNGAHcV2lb3uM3MaFmqpEAXA9MkjQRmA98qtCIHbjMzSvPIe0Q8DDycvP8AGFKMeh24zczwI+9mZqmTpkfeHbjNzPDsgGZmqePAbWaWMhtgVEnROHCbmeEet5lZ6nhUiZlZytRHeladdOA2M8M5bjOz1HGO28wsZZzjNjNLmQanSszM0sU9bjOzlPGoEjOzlHGqxMwsZdKUKvHSZWZmZHrc+W65SNpK0kOSXpX0iqQzkvJekh6Q9Eby2rPQtjpwm5mR6XHn+18z6oCzI+KzwB7AKEk7AGOAGRExCJiR7BfEqRIzM6A+6otST0TMBeYm75dKehXoDwwD9kpOm0xmSbNzCrmGe9xmZmQeec93k1Qj6ZmsraaxOiUNBP4LeBLomwT1tcG9T6FtdY/bzIyWPfIeEROBibnOkdQFuA0YHRFLJLWugVkcuM3MKO4kU5LakwnaUyLi9qR4nqR+ETFXUj9gfqH1O1ViZkZRR5UIuAF4NSImZB2aDoxI3o8A7iq0re5xm5lR1HHcXwaOBV6S9HxSdi5wMTBN0khgNvCtQi/gwG1mRvEeeY+Ix4GmEtpDinENB24zM7yQgplZ6niuEjOzlHGP28wsZbx0mZlZyrjHbWaWMl5IwcwsZXxz0swsZZwqMTNLmTStgOPAbWaGe9xmZqmTphy30vRbZmMlqSaZ/9dsHf+72Hh5Wtd0aHR1Ddvo+d/FRsqB28wsZRy4zcxSxoE7HZzHtMb438VGyjcnzcxSxj1uM7OUceA2M0sZB+4KJ+kASa9LmiVpTLnbY+UnaZKk+ZJeLndbrDwcuCuYpHbAr4ADgR2AoyXtUN5WWQW4CTig3I2w8nHgrmy7A7Mi4s2IWA1MBYaVuU1WZhHxKLCw3O2w8nHgrmz9gXey9muTMjPbiDlwVzY1Uubxm2YbOQfuylYLbJW1PwCYU6a2mFmFcOCubE8DgyRtI6kDMByYXuY2mVmZOXBXsIioA74P3Ae8CkyLiFfK2yorN0m3An8DPiOpVtLIcrfJNiw/8m5mljLucZuZpYwDt5lZyjhwm5mljAO3mVnKOHCbmaWMA7eVhKR6Sc9LelnSHyV1akVdN0n6ZvL++lwTbUnaS9L/FHCNtyX1LrSNZhuSA7eVysqI2CUidgJWAydnH0xmPmyxiDgxImbmOGUvoMWB2yxNHLhtQ3gM+HTSG35I0i3AS5LaSbpU0tOSXpT0PQBlXCNppqS/AH3WViTpYUm7Ju8PkPQPSS9ImiFpIJlfEGcmvf2vStpc0m3JNZ6W9OXks5tJul/Sc5Kuo/F5YcwqUnW5G2Btm6RqMvOJ35sU7Q7sFBFvSaoBFkfEbpI6Ak9Iuh/4L+AzwOeAvsBMYNJ69W4O/Bb4WlJXr4hYKOlaYFlEXJacdwvwy4h4XNLWZJ5C/SxwPvB4RFwo6SCgpqQ/CLMicuC2UtlU0vPJ+8eAG8ikMJ6KiLeS8qHA59fmr4HuwCDga8CtEVEPzJH0YCP17wE8urauiGhqfup9gR2kdR3qbpK6Jtf4RvLZv0j6sLCvabbhOXBbqayMiF2yC5LguTy7CDgtIu5b77yv0/z0tcrjHMikA/87IlY20hbP92Cp5By3ldN9wCmS2gNIGiypM/AoMDzJgfcD9m7ks38D9pS0TfLZXkn5UqBr1nn3k5moi+S8XZK3jwLfScoOBHoW60uZlZoDt5XT9WTy1/9IFr69jsxfgXcAbwAvAb8BHln/gxGxgExe+nZJLwB/SA79GTh87c1J4HRg1+Tm50w+Gt1yAfA1Sf8gk7KZXaLvaFZ0nh3QzCxl3OM2M0sZB24zs5Rx4DYzSxkHbjOzlHHgNjNLGQduM7OUceA2M0uZ/w+WkbJJJT4cgwAAAABJRU5ErkJggg=="/>
          <p:cNvSpPr>
            <a:spLocks noChangeAspect="1" noChangeArrowheads="1"/>
          </p:cNvSpPr>
          <p:nvPr/>
        </p:nvSpPr>
        <p:spPr bwMode="auto">
          <a:xfrm>
            <a:off x="375521" y="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AutoShape 6" descr="data:image/png;base64,iVBORw0KGgoAAAANSUhEUgAAAW4AAAEGCAYAAABFBX+4AAAAOXRFWHRTb2Z0d2FyZQBNYXRwbG90bGliIHZlcnNpb24zLjMuMiwgaHR0cHM6Ly9tYXRwbG90bGliLm9yZy8vihELAAAACXBIWXMAAAsTAAALEwEAmpwYAAAbnUlEQVR4nO3de5xVVf3/8dd7GEC5gwgiaKhBppZ+S83vt4sXFDUvaJZiaajopJKKWgniN9PCzAt5q5QUJUOJ8kb29Rbe/ZW3vKMmqeEIAorcCZiZz++Ps8Ejzpw5c+YcztnD++ljP87Za++z9jojj8+s+ey111JEYGZm6VFV7gaYmVnLOHCbmaWMA7eZWco4cJuZpYwDt5lZylSXuwFN+eCQPT3cxT7hxBe6lbsJVoHumP1ntbaONe+/mXfMad9721ZfrzXc4zYzS5mK7XGbmW1QDfXlbkHeHLjNzADq68rdgrw5cJuZAREN5W5C3hy4zcwAGhy4zczSxT1uM7OU8c1JM7OUcY/bzCxdwqNKzMxSxjcnzcxSxqkSM7OU8c1JM7OUcY/bzCxlfHPSzCxlfHPSzCxdIpzjNjNLF+e4zcxSxqkSM7OUSVGP20uXmZkB1K/Jf2uGpEmS5kt6eb3y0yS9LukVSZdklY+VNCs5tn9z9bvHbWYGxU6V3ARcA/xubYGkvYFhwOcjYpWkPkn5DsBwYEdgS+CvkgZHjrul7nGbmUEmVZLv1lxVEY8CC9crPgW4OCJWJefMT8qHAVMjYlVEvAXMAnbPVb8Dt5kZZHrceW6SaiQ9k7XV5HGFwcBXJT0p6RFJuyXl/YF3ss6rTcqa5FSJmRm0KFUSEROBiS28QjXQE9gD2A2YJmlbQI1dormKzMw2epHHTcdWqgVuj4gAnpLUAPROyrfKOm8AMCdXRU6VmJlBUXPcTbgT2AdA0mCgA/A+MB0YLqmjpG2AQcBTuSpyj9vMDIo6qkTSrcBeQG9JtcD5wCRgUjJEcDUwIul9vyJpGjATqANG5RpRAg7cZmYZRXwAJyKObuLQMU2cPx4Yn2/9DtxmZuBH3s3MUidFj7w7cJuZAdR5IQUzs3Rxj9vMLGWc4zYzSxn3uM3MUsY9bjOzlHGP28wsZTyqxMwsZSLnhHwVxYHbzAyc4zYzSx0HbjOzlPHNSTOzlKnPOZNqRXHgNjMDp0rMzFLHgdvMLGVSlOP2mpNmZkA0RN5bcyRNkjQ/WaZs/WM/kBSSemeVjZU0S9LrkvZvrn4HbjMzyKRK8t2adxNwwPqFkrYC9gNmZ5XtAAwHdkw+82tJ7XJV7sBtZgaZUSX5bs2IiEeBhY0c+iXwIyC72z4MmBoRqyLiLWAWsHuu+h24zcygRT1uSTWSnsnaapqrXtKhwLsR8cJ6h/oD72Tt1yZlTfLNSTMzaNGokoiYCEzM93xJnYBxwNDGDjd2iVz1OXCXQOfTz6HDbv9Nw+IPWfz94z9xvGrA1nQ5YwzV2w1ixc3X8587/tD6i1a3p8tZ51K93WAali5h2SUX0DD/Pdpt82k6n3oW6tQJ6htYOe1mVj/+UOuvZxtcVVUVl949gYXzFjL++As5+uzvsPvQLxENweIPFnPV2Vfw4bzG/jq3vJR2kqntgG2AFyQBDAD+IWl3Mj3srbLOHQDMyVWZUyUlsGrGPSz5yQ+bPB5Ll7B84lWsLCBgV/XZgm4XXfGJ8o5DDyKWLWXR977Df+76I52O+17mWqv+w7IJ41k86jiW/OSHdD7pNNS5S4uva+V38AmHUDurdt3+ndfdzpn7n85ZB57BMzOe5qgzhpexdW1AcW9OfkxEvBQRfSJiYEQMJBOsvxAR7wHTgeGSOkraBhgEPJWrvpIFbknbSzpH0lWSrkzef7ZU16skda+8SCxd2uTxWLyI+jdea3T+3w577Uf3y6+l+5XX03nU2VCV3/+iDl/6Mqtm3AfA6iceof3OXwCgYU4tDXPfzVx34Qc0LP4Qdeve0q9kZbbZFpvxxSG78dep968rW7ls5br3HTt1JFI0LWlFaoj8t2ZIuhX4G/AZSbWSRjZ1bkS8AkwDZgL3AqMiIucd0JKkSiSdAxwNTOWj3xwDgFslTY2Ii0tx3bRrN+BTdPzqPiz+0Sior6fzKWfSYc/9WP3Qfc1+tmqz3jS8Pz+z01BPLF+OunUnlixed071oO2huj0N7+X8K8wq0Ak/OYnJF93Ipp03/Vj5d354LHsdsTcrlq7gf486t0ytayOKOFdJRBzdzPGB6+2PB8bnW3+pctwjgR0jYk12oaQJwCtAo4E7uTNbA3D55wYx4lP9StS8ytR+5y9Qvd1guk+4DgB16EjDog8B6Hruz6jquwVUt6fd5n3ofuX1APxn+m2smnEPqJH7G1k9MPXsRZezxrHsip+nasJ4g12H7Mbi9xfz5kv/Ysc9dvrYsSmX3syUS2/mG6O+ydePO5ipE24pUyvTL/zIOw3AlsC/1yvvlxxrVPad2g8O2XPjiy4Sqx68lxW/++0nDi296Dwgk+PuMnoMS84d/bHjDe8voKp3Hxo+WABV7VDnzsTSJZlqN+1Et/N/wYrf30Dd6zNL/jWsuLbf9bPstt/ufHHvL9K+Ywc6de3E6CvO4orRE9ad89idj3DeTec7cLdGHimQSlGqwD0amCHpDT4an7g18Gng+yW6ZuqteeFZup53ESvv+iOxeBHq0hVt2omGBfOa/ezqJ5+g45D9qXv9FTp8eU/WvPhc5kB1NV3H/YxVD97H6iceLu0XsJL4/S9+x+9/8TsAdtxjJw773je4YvQE+g3sx9y35wKw235fovZftbmqseakaK6SkgTuiLhX0mAyT//0JzNOsRZ4urmke1vQ5Qc/pv3ndkHdutPjxj+y8pYboV3mR73q3umoRy+6//I61KkzNDSwyaHfZPGpI6h/59+suPl6ul14GagK6utYfu0VeQXuVQ/8H+3PGkeP66YQy5ay9JILAOjwlb2p3nFn1LUbHYdknsBddsXF1L81q3Q/ANsgjh1zHP23609DQwML3l3AtWN/Ve4mpVuKetyq1DvRG2WqxJp14gvdyt0Eq0B3zP5zYw+xtMjyHw/PO+Z0vnBqq6/XGn4Ax8wMnCoxM0udFKVKHLjNzPBwQDOz9HGP28wsZRy4zcxSpoiPvJeaA7eZGeS1lmSlcOA2MwOnSszMUsejSszMUsY9bjOzlElR4PbSZWZmQNQ35L01R9IkSfMlvZxVdqmk1yS9KOkOST2yjo2VNEvS65L2b65+B24zMyjq0mXATcAB65U9AOwUEZ8H/gmMBZC0AzAc2DH5zK8ltctVuQO3mRmZ4YD5bs3WFfEosHC9svsjYu1Cs38ns5wjwDBgakSsioi3gFlkpsRukgO3mRm0qMctqUbSM1lbTQuvdgJwT/K+Px8tOAOZtQv65/qwb06amUGORRU/KXuZxZaSNA6oA6asLWrsErnqcOA2MwOirvTjuCWNAA4GhsRHq9jUAltlnTYAmJOrHqdKzMwg0+POdyuApAOAc4BDI2JF1qHpwHBJHSVtAwwCnspVl3vcZmYUd64SSbcCewG9JdUC55MZRdIReEASwN8j4uSIeEXSNGAmmRTKqObW5nXgNjODgnvSjYmIoxspviHH+eOB8fnW78BtZoZnBzQzS5/0zDHlwG1mBrDu0ZgUcOA2MwPCPW4zs5Rx4DYzSxf3uM3MUsaB28wsZaK+sSlDKpMDt5kZ7nGbmaVONLjHbWaWKu5xm5mlTIR73GZmqeIet5lZyjR4VImZWbr45qSZWcqkKXB76TIzMyAi/605kiZJmi/p5ayyXpIekPRG8toz69hYSbMkvS5p/+bqb7LHLelqcqw0HBGnN998M7N0KHKP+ybgGuB3WWVjgBkRcbGkMcn+OZJ2AIYDOwJbAn+VNDjX8mW5UiXPtLblZmZpUczhgBHxqKSB6xUPI7MOJcBk4GEyiwcPA6ZGxCrgLUmzgN2BvzVVf5OBOyImF9xqM7OUqS/9qJK+ETEXICLmSuqTlPcH/p51Xm1S1qRmb05K2pzMb4UdgE3WlkfEPi1stJlZxWpJj1tSDVCTVTQxIiYWeOnGLpwzk57PqJIpwB+Ag4CTgRHAghY3zcysgrUkx50E6ZYG6nmS+iW97X7A/KS8Ftgq67wBwJxcFeUzqmSziLgBWBMRj0TECcAeLWywmVlFK+aokiZMJ9PxJXm9K6t8uKSOkrYBBgFP5aoonx73muR1rqSDyPwmGNDiJpuZVbBijiqRdCuZG5G9JdUC5wMXA9MkjQRmA98CiIhXJE0DZgJ1wKhcI0ogv8D9M0ndgbOBq4FuwJmFfR0zs8pU31C8x1oi4ugmDg1p4vzxwPh86282cEfE3cnbxcDe+VZsZpYmrUiBbHD5jCq5kUbucCa5bjOzNqGhjU3renfW+02Aw2nmjqeZWdq0qfm4I+K27P0k6f7XkrXIzKwM2lSqpBGDgK2L3ZD19b1vVqkvYSm0cs5j5W6CtVFtKlUiaSkfz3G/R+ZJSjOzNqOYo0pKLZ9USdcN0RAzs3JKUaak+ScnJc3Ip8zMLM0aQnlv5ZZrPu5NgE5knvzpyUcToXQjM2esmVmb0VZGlXwPGE0mSD/LR4F7CfCr0jbLzGzDStEi7znn474SuFLSaRFx9QZsk5nZBheNzq5amfK5jdogqcfaHUk9JZ1auiaZmW14daG8t3LLJ3CfFBGL1u5ExIfASSVrkZlZGQTKeyu3fB7AqZKkiMxzRZLaAR1K2ywzsw2rTeS4s9xHZg7Za8kMdTwZuKekrTIz28AqoSedr3wC9zlk1lY7hczIkueAfqVslJnZhtametwR0SDp78C2wFFAL+C23J8yM0uX+rbQ45Y0GBgOHA18QGbBYCLCiymYWZtTxJXLkHQmcCKZ9PJLwPFkHmj8AzAQeBs4Mhns0WK5RpW8RmaZnUMi4ivJWO6c66CZmaVVA8p7y0VSf+B0YNeI2AloR6YTPAaYERGDgBnJfkFyBe4jyMwE+JCk30oaAin6W8LMrAWiBVseqoFNJVWT6WnPAYYBk5Pjk4HDCm1rk4E7Iu6IiKOA7YGHySwQ3FfSbyQNLfSCZmaVqKEFm6QaSc9kbTVr64mId4HLyKzkPhdYHBH3A30jYm5yzlygT6Ftzefm5HJgCjBFUi8yS8qPAe4v9KJmZpWmQfknFCJiIjCxsWPJpHzDgG2ARcAfJR1ThCau06KZwyNiYURcFxH7FLMRZmblVt+CrRn7Am9FxIKIWAPcDvwPME9SP4DkdX6hbU3Pkg9mZiXUoPy3ZswG9pDUSZLIDPJ4FZgOjEjOGQHcVWhbC1lz0syszWlutEi+IuJJSX8C/gHUkXlocSLQhcxT6CPJBPdvFXoNB24zM4q7dFlEnA+cv17xKjK971Zz4DYzo7gP4JSaA7eZGW1srhIzs41BvXvcZmbp4h63mVnKOHCbmaVMBSwlmTcHbjMz3OM2M0udNM1Z7cBtZobHcZuZpY5TJWZmKePAbWaWMsWcq6TUHLjNzHCO28wsdTyqxMwsZRpSlCxx4DYzI103J710mZkZmZuT+W7NkdRD0p8kvSbpVUn/LamXpAckvZG89iy0rQ7cZmZketz5bnm4Erg3IrYHdiaz5uQYYEZEDAJmJPsFcarEzAyoU3Fy3JK6AV8DjgOIiNXAaknDgL2S0yYDDwPnFHIN97jNzGhZqkRSjaRnsraarKq2BRYAN0p6TtL1kjoDfSNiLkDy2qfQtrrHbWZGy25ORsREMiu3N6Ya+AJwWrLi+5W0Ii3SGPe4zczIDAfMd2tGLVAbEU8m+38iE8jnSeoHkLzOL7StDtxmZhRvVElEvAe8I+kzSdEQYCYwHRiRlI0A7iq0rU6VmJlR9HHcpwFTJHUA3gSOJ9NRniZpJDAb+FahlTtwm5kB9UV8cjIingd2beTQkGLU78BtZka6npx04DYzA8JzlZiZpYt73FYUgwdvxy1TfrNuf9tttuYnF1zGVVdfX8ZWWaHOu2gCjz7xFL169uDO31/7ieNLly1nzIWXMHfeAurr6jnu20dw+EFDW3XN1atXM/anlzPz9Tfo0b0bl104lv79+vLaP//FTy+7hmXLV1DVroqa7w7nwH33bNW10i5NswN6OGAF++c//8Wuuw1l192GsvuXDmDFipXcedc95W6WFeiwr+/HtRN+1uTxW2/7M9sN3JrbJ/+aG6/5BZde/VvWrFmTV93vzp3Hcd//0SfKb7/7frp17cI90yZx7FGHMeHXkwDYZJOOXPS/P+CuKddx3eU/4xdXXceSpcsK+2JtRDEnmSo1B+6UGLLPV3jzzX8ze/a75W6KFWjXXT5H925dmzwuieUrVhIRrFj5H7p360q7du0A+PN9DzL8xDM4YsQoLrjkKurr85v2/8HH/sawr+8LwNC9vsqTzz5PRDBw6wF8aqv+APTZfDN69ezBh4sWt/IbplsdkfdWbg7cKXHkkcOY+oc7y90MK6FvH3EIb779DnsP+w6Hf/cUxow+maqqKv719mzunfEIN197ObdN/hVVVVXcff9DedU5f8EHbNGnNwDV1e3o0rkTixYv+dg5L818nTVr6tiqf7+if6c0iRb8V24bPMct6fiIuLGJYzVADYDadaeqqvMGbVulat++PYccPJRx5/283E2xEnriqWfZftC2TLr6Yt55dy4njT6XL+68I08+8zwzX5vF8JFnALBq1Sp69ewBwOljL+TdOfNYU7eGufMWcMSIUQAcc+QwDj9oKBGfDDLSR4srLnh/IWMvvJTx551NVdXG3Y/zzcncLgAaDdzZE7dUd+hf/l9rFeKAA/bmuedeYv7898vdFCuhO/7yACcecySS2HrAlvTvtwVv/buWiODQA/flzFOO/8Rnrvr5j4FMjnvc+Mu56ZpLPna8b5/evDf/fbboszl1dfUsW75iXbpm2fLlnPrDH3NazQh23umzpf+CFa4SetL5KsmvWEkvNrG9BPQtxTXbsuFHHeY0yUagX9/N+fuzzwPw/sIPeXt2LQO23II9dt2FBx5+nA8+XATA4iVLmfPevLzq3Psre3DX//0VgPsffowvfXFnJLFmzRrOGPtTDj1gCPvv89VSfJ3UKfJCCiVVqh53X2B/4MP1ygX8vxJds03adNNN2HfI1zjl1ILmW7cK8sPzL+bp515k0aIlDDnsGE4deSx1dXUAHHX4QZx83LcZN/5yDj/2FCKCM089gZ49utOzR3dOO+m71IweR0M00L66mnFnncqWWzTfB/rGwfsz9qeXcuCRJ9C9W1cuvSAzu+i9Dz7Gs8+/zKLFS7kzCezjx53F9oO3K90PoMLVN5JWqlRqLAfW6kqlG4AbI+LxRo7dEhHfbq4Op0qsMSvnPFbuJlgFat97WzV/Vm7f/tThececW/59R6uv1xol6XFHxMgcx5oN2mZmG1qactx+ctLMjMrIXefLgdvMjHQ98u7AbWaGUyVmZqmTplElG/ejUmZmiSIuFgyApHaSnpN0d7LfS9IDkt5IXnsW2lYHbjMzSvIAzhnAq1n7Y4AZETEImJHsF8SB28yM4k4yJWkAcBCQPXn+MGBy8n4ycFihbXXgNjOjZakSSTWSnsnaatar7grgR3y8g943IuYCJK99Cm2rb06amUGjMynmOHfdhHjrk3QwMD8inpW0V1Eatx4HbjMzoL54wwG/DBwq6evAJkA3Sb8H5knqFxFzJfUD5hd6AadKzMwo3qiSiBgbEQMiYiAwHHgwIo4BpgMjktNGAHcV2lb3uM3MaFmqpEAXA9MkjQRmA98qtCIHbjMzSvPIe0Q8DDycvP8AGFKMeh24zczwI+9mZqmTpkfeHbjNzPDsgGZmqePAbWaWMhtgVEnROHCbmeEet5lZ6nhUiZlZytRHeladdOA2M8M5bjOz1HGO28wsZZzjNjNLmQanSszM0sU9bjOzlPGoEjOzlHGqxMwsZdKUKvHSZWZmZHrc+W65SNpK0kOSXpX0iqQzkvJekh6Q9Eby2rPQtjpwm5mR6XHn+18z6oCzI+KzwB7AKEk7AGOAGRExCJiR7BfEqRIzM6A+6otST0TMBeYm75dKehXoDwwD9kpOm0xmSbNzCrmGe9xmZmQeec93k1Qj6ZmsraaxOiUNBP4LeBLomwT1tcG9T6FtdY/bzIyWPfIeEROBibnOkdQFuA0YHRFLJLWugVkcuM3MKO4kU5LakwnaUyLi9qR4nqR+ETFXUj9gfqH1O1ViZkZRR5UIuAF4NSImZB2aDoxI3o8A7iq0re5xm5lR1HHcXwaOBV6S9HxSdi5wMTBN0khgNvCtQi/gwG1mRvEeeY+Ix4GmEtpDinENB24zM7yQgplZ6niuEjOzlHGP28wsZbx0mZlZyrjHbWaWMl5IwcwsZXxz0swsZZwqMTNLmTStgOPAbWaGe9xmZqmTphy30vRbZmMlqSaZ/9dsHf+72Hh5Wtd0aHR1Ddvo+d/FRsqB28wsZRy4zcxSxoE7HZzHtMb438VGyjcnzcxSxj1uM7OUceA2M0sZB+4KJ+kASa9LmiVpTLnbY+UnaZKk+ZJeLndbrDwcuCuYpHbAr4ADgR2AoyXtUN5WWQW4CTig3I2w8nHgrmy7A7Mi4s2IWA1MBYaVuU1WZhHxKLCw3O2w8nHgrmz9gXey9muTMjPbiDlwVzY1Uubxm2YbOQfuylYLbJW1PwCYU6a2mFmFcOCubE8DgyRtI6kDMByYXuY2mVmZOXBXsIioA74P3Ae8CkyLiFfK2yorN0m3An8DPiOpVtLIcrfJNiw/8m5mljLucZuZpYwDt5lZyjhwm5mljAO3mVnKOHCbmaWMA7eVhKR6Sc9LelnSHyV1akVdN0n6ZvL++lwTbUnaS9L/FHCNtyX1LrSNZhuSA7eVysqI2CUidgJWAydnH0xmPmyxiDgxImbmOGUvoMWB2yxNHLhtQ3gM+HTSG35I0i3AS5LaSbpU0tOSXpT0PQBlXCNppqS/AH3WViTpYUm7Ju8PkPQPSS9ImiFpIJlfEGcmvf2vStpc0m3JNZ6W9OXks5tJul/Sc5Kuo/F5YcwqUnW5G2Btm6RqMvOJ35sU7Q7sFBFvSaoBFkfEbpI6Ak9Iuh/4L+AzwOeAvsBMYNJ69W4O/Bb4WlJXr4hYKOlaYFlEXJacdwvwy4h4XNLWZJ5C/SxwPvB4RFwo6SCgpqQ/CLMicuC2UtlU0vPJ+8eAG8ikMJ6KiLeS8qHA59fmr4HuwCDga8CtEVEPzJH0YCP17wE8urauiGhqfup9gR2kdR3qbpK6Jtf4RvLZv0j6sLCvabbhOXBbqayMiF2yC5LguTy7CDgtIu5b77yv0/z0tcrjHMikA/87IlY20hbP92Cp5By3ldN9wCmS2gNIGiypM/AoMDzJgfcD9m7ks38D9pS0TfLZXkn5UqBr1nn3k5moi+S8XZK3jwLfScoOBHoW60uZlZoDt5XT9WTy1/9IFr69jsxfgXcAbwAvAb8BHln/gxGxgExe+nZJLwB/SA79GTh87c1J4HRg1+Tm50w+Gt1yAfA1Sf8gk7KZXaLvaFZ0nh3QzCxl3OM2M0sZB24zs5Rx4DYzSxkHbjOzlHHgNjNLGQduM7OUceA2M0uZ/w+WkbJJJT4cgwAAAABJRU5ErkJggg=="/>
          <p:cNvSpPr>
            <a:spLocks noChangeAspect="1" noChangeArrowheads="1"/>
          </p:cNvSpPr>
          <p:nvPr/>
        </p:nvSpPr>
        <p:spPr bwMode="auto">
          <a:xfrm>
            <a:off x="155575" y="-144463"/>
            <a:ext cx="1312278" cy="13122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74" y="4488017"/>
            <a:ext cx="4647619" cy="2369983"/>
          </a:xfrm>
          <a:prstGeom prst="rect">
            <a:avLst/>
          </a:prstGeom>
        </p:spPr>
      </p:pic>
      <p:sp>
        <p:nvSpPr>
          <p:cNvPr id="12" name="Rectangle 11"/>
          <p:cNvSpPr/>
          <p:nvPr/>
        </p:nvSpPr>
        <p:spPr>
          <a:xfrm>
            <a:off x="375521" y="2001254"/>
            <a:ext cx="6096000" cy="2585323"/>
          </a:xfrm>
          <a:prstGeom prst="rect">
            <a:avLst/>
          </a:prstGeom>
        </p:spPr>
        <p:txBody>
          <a:bodyPr>
            <a:spAutoFit/>
          </a:bodyPr>
          <a:lstStyle/>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rPr>
              <a:t>Accuracy 85.38011695906432%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rPr>
              <a:t>[[114 43] [ 7 178]]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rPr>
              <a:t>[STATUS] </a:t>
            </a:r>
            <a:r>
              <a:rPr lang="en-US" altLang="en-US" dirty="0" err="1">
                <a:solidFill>
                  <a:srgbClr val="000000"/>
                </a:solidFill>
                <a:latin typeface="Courier New" panose="02070409020205090404" pitchFamily="49" charset="0"/>
              </a:rPr>
              <a:t>splitted</a:t>
            </a:r>
            <a:r>
              <a:rPr lang="en-US" altLang="en-US" dirty="0">
                <a:solidFill>
                  <a:srgbClr val="000000"/>
                </a:solidFill>
                <a:latin typeface="Courier New" panose="02070409020205090404" pitchFamily="49" charset="0"/>
              </a:rPr>
              <a:t> train and test data... Train data : (1367, 549) Test data : (342, 549)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rPr>
              <a:t>Precision=TP/TP+FP: 94.21487603305785 %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rPr>
              <a:t>Sensitivity=TP/TP+FN: 72.61146496815287 %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rPr>
              <a:t>Specificity=TN/TN+FP: 96.21621621621621 %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rPr>
              <a:t>F1-Score: 82.01438848920864 %</a:t>
            </a:r>
          </a:p>
        </p:txBody>
      </p:sp>
      <p:sp>
        <p:nvSpPr>
          <p:cNvPr id="13" name="Content Placeholder 12"/>
          <p:cNvSpPr>
            <a:spLocks noGrp="1"/>
          </p:cNvSpPr>
          <p:nvPr>
            <p:ph idx="1"/>
          </p:nvPr>
        </p:nvSpPr>
        <p:spPr>
          <a:xfrm>
            <a:off x="155574" y="1987897"/>
            <a:ext cx="10804357" cy="4732482"/>
          </a:xfrm>
        </p:spPr>
        <p:txBody>
          <a:bodyPr/>
          <a:lstStyle/>
          <a:p>
            <a:endParaRPr lang="en-US" dirty="0"/>
          </a:p>
          <a:p>
            <a:endParaRPr lang="en-IN" dirty="0"/>
          </a:p>
        </p:txBody>
      </p:sp>
      <p:sp>
        <p:nvSpPr>
          <p:cNvPr id="3" name="Slide Number Placeholder 2"/>
          <p:cNvSpPr>
            <a:spLocks noGrp="1"/>
          </p:cNvSpPr>
          <p:nvPr>
            <p:ph type="sldNum" sz="quarter" idx="12"/>
          </p:nvPr>
        </p:nvSpPr>
        <p:spPr/>
        <p:txBody>
          <a:bodyPr/>
          <a:lstStyle/>
          <a:p>
            <a:fld id="{6D22F896-40B5-4ADD-8801-0D06FADFA095}"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Using Masking Segmentation Technique</a:t>
            </a:r>
            <a:endParaRPr lang="en-IN" dirty="0"/>
          </a:p>
        </p:txBody>
      </p:sp>
      <p:sp>
        <p:nvSpPr>
          <p:cNvPr id="3" name="Content Placeholder 2"/>
          <p:cNvSpPr>
            <a:spLocks noGrp="1"/>
          </p:cNvSpPr>
          <p:nvPr>
            <p:ph idx="1"/>
          </p:nvPr>
        </p:nvSpPr>
        <p:spPr>
          <a:xfrm>
            <a:off x="339725" y="1994735"/>
            <a:ext cx="9074112" cy="2407022"/>
          </a:xfrm>
        </p:spPr>
        <p:txBody>
          <a:bodyPr>
            <a:normAutofit fontScale="92500" lnSpcReduction="20000"/>
          </a:bodyPr>
          <a:lstStyle/>
          <a:p>
            <a:pPr marL="0" lvl="0" indent="0" eaLnBrk="0" fontAlgn="base" hangingPunct="0">
              <a:lnSpc>
                <a:spcPct val="100000"/>
              </a:lnSpc>
              <a:spcBef>
                <a:spcPct val="0"/>
              </a:spcBef>
              <a:spcAft>
                <a:spcPct val="0"/>
              </a:spcAft>
              <a:buNone/>
            </a:pPr>
            <a:r>
              <a:rPr lang="en-US" altLang="en-US" dirty="0">
                <a:solidFill>
                  <a:srgbClr val="000000"/>
                </a:solidFill>
                <a:latin typeface="Courier New" panose="02070409020205090404" pitchFamily="49" charset="0"/>
                <a:cs typeface="Courier New" panose="02070409020205090404" pitchFamily="49" charset="0"/>
              </a:rPr>
              <a:t>Accuracy 86.8421052631579%</a:t>
            </a:r>
          </a:p>
          <a:p>
            <a:pPr marL="0" lvl="0" indent="0" eaLnBrk="0" fontAlgn="base" hangingPunct="0">
              <a:lnSpc>
                <a:spcPct val="100000"/>
              </a:lnSpc>
              <a:spcBef>
                <a:spcPct val="0"/>
              </a:spcBef>
              <a:spcAft>
                <a:spcPct val="0"/>
              </a:spcAft>
              <a:buNone/>
            </a:pPr>
            <a:r>
              <a:rPr lang="en-US" altLang="en-US" dirty="0">
                <a:solidFill>
                  <a:srgbClr val="000000"/>
                </a:solidFill>
                <a:latin typeface="Courier New" panose="02070409020205090404" pitchFamily="49" charset="0"/>
                <a:cs typeface="Courier New" panose="02070409020205090404" pitchFamily="49" charset="0"/>
              </a:rPr>
              <a:t> [[117 40] [ 5 180]] </a:t>
            </a:r>
          </a:p>
          <a:p>
            <a:pPr marL="0" lvl="0" indent="0" eaLnBrk="0" fontAlgn="base" hangingPunct="0">
              <a:lnSpc>
                <a:spcPct val="100000"/>
              </a:lnSpc>
              <a:spcBef>
                <a:spcPct val="0"/>
              </a:spcBef>
              <a:spcAft>
                <a:spcPct val="0"/>
              </a:spcAft>
              <a:buNone/>
            </a:pPr>
            <a:r>
              <a:rPr lang="en-US" altLang="en-US" dirty="0">
                <a:solidFill>
                  <a:srgbClr val="000000"/>
                </a:solidFill>
                <a:latin typeface="Courier New" panose="02070409020205090404" pitchFamily="49" charset="0"/>
                <a:cs typeface="Courier New" panose="02070409020205090404" pitchFamily="49" charset="0"/>
              </a:rPr>
              <a:t>[STATUS] </a:t>
            </a:r>
            <a:r>
              <a:rPr lang="en-US" altLang="en-US" dirty="0" err="1">
                <a:solidFill>
                  <a:srgbClr val="000000"/>
                </a:solidFill>
                <a:latin typeface="Courier New" panose="02070409020205090404" pitchFamily="49" charset="0"/>
                <a:cs typeface="Courier New" panose="02070409020205090404" pitchFamily="49" charset="0"/>
              </a:rPr>
              <a:t>splited</a:t>
            </a:r>
            <a:r>
              <a:rPr lang="en-US" altLang="en-US" dirty="0">
                <a:solidFill>
                  <a:srgbClr val="000000"/>
                </a:solidFill>
                <a:latin typeface="Courier New" panose="02070409020205090404" pitchFamily="49" charset="0"/>
                <a:cs typeface="Courier New" panose="02070409020205090404" pitchFamily="49" charset="0"/>
              </a:rPr>
              <a:t> train and test data... Train data : (1367, 549) Test data : (342, 549) </a:t>
            </a:r>
          </a:p>
          <a:p>
            <a:pPr marL="0" lvl="0" indent="0" eaLnBrk="0" fontAlgn="base" hangingPunct="0">
              <a:lnSpc>
                <a:spcPct val="100000"/>
              </a:lnSpc>
              <a:spcBef>
                <a:spcPct val="0"/>
              </a:spcBef>
              <a:spcAft>
                <a:spcPct val="0"/>
              </a:spcAft>
              <a:buNone/>
            </a:pPr>
            <a:r>
              <a:rPr lang="en-US" altLang="en-US" dirty="0">
                <a:solidFill>
                  <a:srgbClr val="000000"/>
                </a:solidFill>
                <a:latin typeface="Courier New" panose="02070409020205090404" pitchFamily="49" charset="0"/>
                <a:cs typeface="Courier New" panose="02070409020205090404" pitchFamily="49" charset="0"/>
              </a:rPr>
              <a:t>Precision=TP/TP+FP: 95.90163934426229 % </a:t>
            </a:r>
          </a:p>
          <a:p>
            <a:pPr marL="0" lvl="0" indent="0" eaLnBrk="0" fontAlgn="base" hangingPunct="0">
              <a:lnSpc>
                <a:spcPct val="100000"/>
              </a:lnSpc>
              <a:spcBef>
                <a:spcPct val="0"/>
              </a:spcBef>
              <a:spcAft>
                <a:spcPct val="0"/>
              </a:spcAft>
              <a:buNone/>
            </a:pPr>
            <a:r>
              <a:rPr lang="en-US" altLang="en-US" dirty="0">
                <a:solidFill>
                  <a:srgbClr val="000000"/>
                </a:solidFill>
                <a:latin typeface="Courier New" panose="02070409020205090404" pitchFamily="49" charset="0"/>
                <a:cs typeface="Courier New" panose="02070409020205090404" pitchFamily="49" charset="0"/>
              </a:rPr>
              <a:t>Sensitivity=TP/TP+FN: 74.52229299363057 % </a:t>
            </a:r>
          </a:p>
          <a:p>
            <a:pPr marL="0" lvl="0" indent="0" eaLnBrk="0" fontAlgn="base" hangingPunct="0">
              <a:lnSpc>
                <a:spcPct val="100000"/>
              </a:lnSpc>
              <a:spcBef>
                <a:spcPct val="0"/>
              </a:spcBef>
              <a:spcAft>
                <a:spcPct val="0"/>
              </a:spcAft>
              <a:buNone/>
            </a:pPr>
            <a:r>
              <a:rPr lang="en-US" altLang="en-US" dirty="0">
                <a:solidFill>
                  <a:srgbClr val="000000"/>
                </a:solidFill>
                <a:latin typeface="Courier New" panose="02070409020205090404" pitchFamily="49" charset="0"/>
                <a:cs typeface="Courier New" panose="02070409020205090404" pitchFamily="49" charset="0"/>
              </a:rPr>
              <a:t>Specificity=TN/TN+FP: 97.29729729729729 % </a:t>
            </a:r>
          </a:p>
          <a:p>
            <a:pPr marL="0" lvl="0" indent="0" eaLnBrk="0" fontAlgn="base" hangingPunct="0">
              <a:lnSpc>
                <a:spcPct val="100000"/>
              </a:lnSpc>
              <a:spcBef>
                <a:spcPct val="0"/>
              </a:spcBef>
              <a:spcAft>
                <a:spcPct val="0"/>
              </a:spcAft>
              <a:buNone/>
            </a:pPr>
            <a:r>
              <a:rPr lang="en-US" altLang="en-US" dirty="0">
                <a:solidFill>
                  <a:srgbClr val="000000"/>
                </a:solidFill>
                <a:latin typeface="Courier New" panose="02070409020205090404" pitchFamily="49" charset="0"/>
                <a:cs typeface="Courier New" panose="02070409020205090404" pitchFamily="49" charset="0"/>
              </a:rPr>
              <a:t>F1-Score: 83.87096774193547 % </a:t>
            </a:r>
            <a:endParaRPr lang="en-US" altLang="en-US" sz="3200" dirty="0"/>
          </a:p>
          <a:p>
            <a:endParaRPr lang="en-IN" dirty="0"/>
          </a:p>
        </p:txBody>
      </p:sp>
      <p:sp>
        <p:nvSpPr>
          <p:cNvPr id="5" name="AutoShape 2" descr="data:image/png;base64,iVBORw0KGgoAAAANSUhEUgAAAW4AAAEKCAYAAAAyx7/DAAAAOXRFWHRTb2Z0d2FyZQBNYXRwbG90bGliIHZlcnNpb24zLjMuMiwgaHR0cHM6Ly9tYXRwbG90bGliLm9yZy8vihELAAAACXBIWXMAAAsTAAALEwEAmpwYAAAc2ElEQVR4nO3de5yVVb3H8c93GEC5g1xE0NDCDK3siIZ5VAxvaYkes7AsUnS837oo5EmPGh3yVqZZkqJ0MojQEi0RI/FSCl7yBkZSGo6MgHJHBGbmd/7Yj7LFmT17NnvPnmf8vn2t1+y9nmevZ23F3yx+z3rWUkRgZmbpUVHuDpiZWfM4cJuZpYwDt5lZyjhwm5mljAO3mVnKOHCbmaWMA7eZWZFJmiRpmaQXsur2lvS4pGckPSlpv6xj4yQtkrRQ0hFNte/AbWZWfLcDR25VdxVweUTsDVyavEfSEGAUsGfymZsktcvVuAO3mVmRRcTDwIqtq4FuyevuwJLk9UhgakRsjIiXgUXAfuRQWcS+FtXK44f7kU57n68/0aXcXbBW6J7F92pb29j8xr/yjjkd+nz4dKAqq2piRExs4mMXAPdLuobMoPkzSf0A4PGs86qTuka12sBtZtZaJUG6qUC9tTOBCyPiTklfAm4FDgUa+qWT85eIUyVmZgD1dfmXwowG7kpe/5Yt6ZBqYOes8wayJY3SIAduMzOAutr8S2GWAAcnrz8LvJS8ngGMktRR0q7AYGBeroacKjEzAyLqi9aWpCnAcKC3pGrgMuA04HpJlcDbJDnyiJgvaRqwAKgFzo6InMN6B24zM4D64gXuiDixkUP7NHL+eGB8vu07cJuZARRxxF1qDtxmZrAtNx1bnAO3mRl4xG1mljZR+GyRFufAbWYGRb05WWoO3GZm4FSJmVnq+OakmVnKeMRtZpYyvjlpZpYyvjlpZpYuTSwP0qo4cJuZgXPcZmap41SJmVnKeMRtZpYydZvL3YO8OXCbmUGqUiXeuszMDDKpknxLEyRNkrRM0gtb1Z8raaGk+ZKuyqofJ2lRcuyIptr3iNvMDIo94r4duBH45TsVkg4BRgKfiIiNkvom9UOAUcCewE7AnyTtnmv7Mo+4zcwgE7jzLU2IiIeBFVtVnwlMiIiNyTnLkvqRwNSI2BgRLwOL2LIDfIMcuM3MgKjbnHeRVCXpyaxSlccldgcOlDRX0kOS9k3qBwCvZp1XndQ1yqkSMzNo1nTAiJgITGzmFSqBnsAwYF9gmqTdADV0iaYaMjOz0s8qqQbuiogA5kmqB3on9TtnnTcQWJKrIadKzMygqLNKGvF74LMAknYHOgBvADOAUZI6StoVGAzMy9WQR9xmZlDUEbekKcBwoLekauAyYBIwKZkiuAkYnYy+50uaBiwAaoGzc80oAQduM7OMIj7yHhEnNnLopEbOHw+Mz7d9B24zM4Bab6RgZpYuXmTKzCxlUrRWiQO3mRl4xG1mljoecZuZpYxH3GZmKeNZJWZmKRM5lwdpVRy4zczAOW4zs9Rx4DYzSxnfnDQzS5m6nOs6tSoO3GZm4FSJmVnqOHCbmaWMc9xmZukS9emZx+2ty8zMIJMqybc0QdIkScuS3W62PvZtSSGpd1bdOEmLJC2UdERT7Ttwm5lBZlZJvqVptwNHbl0paWfgMGBxVt0QYBSwZ/KZmyS1y9W4A7eZGRR1xB0RDwMrGjj0I+AiIDsvMxKYGhEbI+JlYBGwX672HbjNzKBZgVtSlaQns0pVU81LOgZ4LSKe3erQAODVrPfVSV2jfHOyBDqddRHth+5PrF7FmgtPft/xDgceSsfjkr1EN2zgrYk/ou7f/9y2i1a2p/N542i320eJtatZf90V1C9/nXaDPkKnqgtRp05EfT1vT/8Vm//64LZdy8qioqKC6+79ESuWvskVJ19Bl+5duOimi+k3sB9Lq5fyw7MmsH71+nJ3M72aschUREwEJuZ7vqROwCXA4Q0dbugSudrziLsENs2ZyborL2r0eN2yGtZ973zWfnMMG6b/kk5nfCvvtiv67EiXy3/8vvqOI44i1q1jzTlf5e17p7P91zIDgNj4Nutv+AFrLjiZdVdeRKdTzkGdujT7O1n5feGUY6hetGVg9sWzT+C5vzzL6QdX8dxfnuWLZ51Qxt61AUVMlTTgw8CuwLOSXgEGAk9L2pHMCHvnrHMHAktyNVaywC1pD0kXS/qJpOuT1x8r1fVak9oFzxHr1jZ6vG7hfGL9uszrfyygYoc+7x7rcNBhdJ3wM7pecwudTv8mVOT3n6j9fgewcc5MADY/9hCVH98HgPqaauprXgMgVr5J/eqVqHv3gr6Xlc8OO+7AviP2ZdbUWe/WffqwTzN7+mwAZk+fzbDDh5Wre21DfeRfmikino+IvhExKCIGkQnW/xERrwMzgFGSOkraFRgMzMvVXkkCt6SLgalk/gowD3gieT1F0thSXDOtOow4ms1/y/w3qhiwC+0POIS1l5zD2m+fStTX0+HAQ/Nqp6JXH+rfWJ55U19HvLUOdX1vgG73kT1QZXvqX8/5y9xaodP+p4rbfjCJ+qyg0aN3D1YuWwnAymUr6dG7R5l610YUcVaJpCnAY8BHJVVLGtPYuRExH5gGLABmAmdHRM6LlCrHPQbYMyI2Z1dKug6YD0xo6ENJgr8K4LpPDeYbu+5Uou61DpV77U3HEUex9pJzAWj/iX2o3G13uv7wZgDUoQOxehUAnS+6koq+/VFlJRW9+9H1mlsA2PiH6Wx6cGYjWbIt/5OrRy86n/dd1t8wIVULxhvsO2JfVr+xin8+/0/2GvbxcnenzYoiPvIeESc2cXzQVu/HA+Pzbb9Ugbse2An491b1/ZNjDcpO+K88fnibji7tPrQbnc78Duu+fzGxbs279Rvn3M/bd/zifeevv+p7QCbH3emcsay77IL3HK9/czkVvftQt2I5VLRDnbpsaXf7TnS5ZAIbptxK3UsLSvadrDQ+NnQI+x32afY5ZCgdOnagU9ft+eaPv8WqN1bRs29PVi5bSc++PVn1xqpydzXd/OQkFwCzJd0naWJSZgKzgfNLdM3UUO++dP7Olaz/yQ+or6l+t37z80/TYf+DUbcemfO6dKWiT7+82tz8xF/pODwz37/9/gdT+8LTmQOVlXS56Eo2zZnF5sceKur3sJbxyx9O5uRPf4NTDxjDVedcxXN/fY7rLriWeQ/MZcQXRwAw4osjmPvA3DL3NOWiPv9SZiUZcUfETEm7k5lEPoDMX+SrgSeayt20BZ0v/B6Ve+6Nunan+8TfsuE3t0G7zL/qTbNmsP0Jo1HXbnQ67cLMB+rqWHvx6dRX/5sNv76VLpdeAxWC2lre+sX1sHxpk9fcOPuPdD7vu3S78Q5i3RrW/+gKADp85hAqh3wSde1Oh0Mygf2tGydQ98qi0nx5azHTb5rOxT8by2FfPpzlS5Yz4Yz/LXeX0i1FI25FK813tvVUiRXm6094KqO93z2L723oLk+zrL90VN4xp/MVU7f5etvCD+CYmUGrSIHky4HbzAxSlSpx4DYzo7jTAUvNgdvMDDziNjNLHQduM7OUyW+DhFbBgdvMjHTtOenAbWYGTpWYmaWOZ5WYmaWMR9xmZinjwG1mli5Rl55UifecNDODom5dJmmSpGWSXsiqu1rS3yU9J+l3knpkHRsnaZGkhZKOaKp9B24zMzLTAfMtebgdOHKrugeAvSLiE8A/gHEAkoYAo4A9k8/cJKldrsYduM3MoKgj7oh4GFixVd2siKhN3j5OZjd3gJHA1IjYGBEvA4vI7GXQKAduMzPIbKqYZ5FUJenJrFLVzKudAtyXvB4AvJp1rDqpa5RvTpqZAVGb/83J7P1xm0vSJUAtcMc7VQ1dIlcbDtxmZpBjG/PikTQa+DwwIrZsP1YN7Jx12kBgSa52nCoxM6PoNyffR9KRwMXAMRHxVtahGcAoSR0l7QoMBublassjbjMzKOqIW9IUYDjQW1I1cBmZWSQdgQckATweEWdExHxJ04AFZFIoZze1qboDt5kZxV0dMCJObKD61hznjwfG59u+A7eZGbRIjrtYHLjNzIB3Z1ingAO3mRkQHnGbmaWMA7eZWbp4xG1mljIO3GZmKRN1DT153jo5cJuZ4RG3mVnqRL1H3GZmqeIRt5lZykR4xG1mlioecZuZpUy9Z5WYmaWLb06amaWMA7eZWcpE8ZbjLrlGA7ekG8ixYWVEnFeSHpmZlUExR9ySJpHZW3JZROyV1PUCfgMMAl4BvhQRK5Nj44AxQB1wXkTcn6v9XCPuJ7e182ZmaVHk6YC3AzcCv8yqGwvMjogJksYm7y+WNAQYBewJ7AT8SdLuubYvazRwR8TkInTezCwV6oo4qyQiHpY0aKvqkWT2oQSYDMwhs3nwSGBqRGwEXpa0CNgPeKyx9pvMcUvqkzQ+BNguq2OfzfdLmJm1ds0ZcUuqAqqyqiZGxMQmPtYvImoy14oaSX2T+gHA41nnVSd1jcrn5uQdZPIyRwNnAKOB5Xl8zswsNZqT406CdFOBOl8NXTjnrdKKPBrdISJuBTZHxEMRcQowrJDemZm1VhH5lwItldQfIPm5LKmvBnbOOm8gsCRXQ/kE7s3JzxpJR0v6VNKwmVmbEfXKuxRoBpmMBcnPu7PqR0nqKGlXYDAwL1dD+aRKvi+pO/At4AagG3BhIb02M2ut6urzGcfmR9IUMjcie0uqBi4DJgDTJI0BFgMnAETEfEnTgAVALXB2rhklkEfgjoh7k5ergUMK/B5mZq1aMR/AiYgTGzk0opHzxwPj820/n1klt9FAojzJdZuZtQn1bWxZ13uzXm8HHEcTiXMzs7RpU+txR8Sd2e+T3M2fStYjM7MyaBNrleQwGNil2B3ZWp97Xir1JSyFNix5pNxdsDaqTaVKJK3lvTnu18k8SWlm1mYUc1ZJqeWTKunaEh0xMyunFGVKmn4AR9LsfOrMzNKsPpR3Kbdc63FvB3QiM4G8J1uep+9GZulBM7M2o63MKjkduIBMkH6KLYF7DfDT0nbLzKxlpWiT95zrcV8PXC/p3Ii4oQX7ZGbW4qLBRfpap3xuo9ZL6vHOG0k9JZ1Vui6ZmbW82lDepdzyCdynRcSqd94ke6SdVrIemZmVQaC8S7nl8wBOhSRFZJ4rktQO6FDabpmZtaw2kePOcj+ZpQh/Tmaq4xnAfSXtlZlZC2sNI+l85RO4Lyazt9qZZGaW/A3oX8pOmZm1tDSNuJvMcUdEPZmNLP8FDCWznuyLJe6XmVmLqkN5l6ZIulDSfEkvSJoiaTtJvSQ9IOml5GfPQvvaaOCWtLukSyW9CNwIvAoQEYdExI2FXtDMrDWqV/4lF0kDgPOAoRGxF9AOGAWMBWZHxGBgdvK+ILlG3H8nM7r+QkT8ZzKXO+d2OmZmaVWP8i55qAS2l1RJ5gn0JcBIYHJyfDJwbKF9zRW4jyezEuCDkn4haQQNbyNvZpZ60YySs52I14BryOwrWQOsjohZQL+IqEnOqQH6FtrXRgN3RPwuIr4M7AHMIbNBcD9JP5N0eKEXNDNrjeqbUSRVSXoyq1S9006Sux4J7EpmyZDOkk4qZl/zWdZ1PXAHcIekXmR2Jh4LzCpmR8zMyqle+ScUImIiMLGRw4cCL0fEcgBJdwGfAZZK6h8RNZL6A8sK7WuzVg6PiBURcXNEfLbQC5qZtUZ1zShNWAwMk9RJktgyE28GMDo5ZzRwd6F9LWTrMjOzNqep2SL5ioi5kqYDTwO1ZJ59mQh0IfMw4xgywf2EQq/hwG1mBvnOFslLRFwGXLZV9UYyo+9t5sBtZka6ti5z4DYzo3ipkpbgwG1mRrrWKnHgNjMD6jziNjNLF4+4zcxSxoHbzCxlWsFWknlz4DYzwyNuM7PUSdOa1Q7cZmZ4HreZWeo4VWJmljIO3GZmKeO1SszMUsY5bjOzlPGsEjOzlKlPUbKkWVuXmZm1Vc3ZLLgpknpImi7p75JelLS/pF6SHpD0UvKzZ6F9deA2MyNzczLfkofrgZkRsQfwSTJ7To4FZkfEYGB28r4gDtxmZhRvxC2pG3AQcCtARGyKiFXASGByctpk4NhC++rAbWYG1CryLpKqJD2ZVaqymtoNWA7cJulvkm6R1BnoFxE1AMnPvoX21Tcnzcxo3jzuiJhIZuf2hlQC/wGcm+z4fj3bkBZpiEfcZmYU9eZkNVAdEXOT99PJBPKlkvoDJD+XFdpXB24zMzLTAfMtuUTE68Crkj6aVI0AFgAzgNFJ3Wjg7kL76lSJmRlFf+T9XOAOSR2AfwEnkxkoT5M0BlgMnFBo4w7cZmYUd5GpiHgGGNrAoRHFaN+B28wMqEvRk5MO3GZmeFlXM7PUCY+4zczSxSNuK5pF/3ictevWUVdXT21tLcP2P6rcXbIC/fcPruPhv8yjV88e/P5XP3/f8bXr1jP2iquoWbqcuto6vvGV4znu6MO36ZqbNm1i3JXXsmDhS/To3o1rrhjHgP79+Ps//smV19zIuvVvUdGugqqvj+Jzhx68TddKO68OaEV16GEnMHTfwx20U+7Yow7j59d9v9HjU+68hw8P2oW7Jt/EbTf+kKtv+AWbN2/Oq+3XapbyjXMuel/9XffOolvXLtw3bRJf+/KxXHfTJAC2264jP/jet7n7jpu5+drv88Of3MyatesK+2JtRJEXmSopB26zFjJ074/TvVvXRo9LYv1bG4gI3trwNt27daVdu3YA3HP/nxl16vkcP/psLr/qJ9TV5bfs/58feYyRRx0KwOHDD2TuU88QEQzaZSAf2nkAAH377ECvnj1YuWr1Nn7DdKsl8i7l5sDdykUE9/1xCnMfv49Tx3y13N2xEvrK8V/gX6+8yiEjv8pxXz+TsRecQUVFBf98ZTEzZz/E//38Wu6c/FMqKiq4d9aDebW5bPmb7Ni3NwCVle3o0rkTq1avec85zy9YyObNtew8oH/Rv1OaRDP+KbcWz3FLOjkibmvkWBVQBaB23amo6NyifWuNDhp+LDU1S+nTZwdm3jeVhQsX8cijc5v+oKXOX+Y9xR6Dd2PSDRN49bUaTrvgu+zzyT2Z++QzLPj7IkaNOR+AjRs30qtnDwDOG3cFry1ZyubazdQsXc7xo88G4KQvjeS4ow8n4v1BRtqyueLyN1Yw7oqrGf/f36Ki4oM9jvPNydwuBxoM3NkrblV2GFD+X2utQE3NUgCWL3+Tu+++j3333duBu4363R8e4NSTvoQkdhm4EwP678jL/64mIjjmc4dy4Zknv+8zP/nfS4FMjvuS8ddy+41Xved4v769eX3ZG+zYtw+1tXWsW//Wu+madevXc9Z3LuXcqtF8cq+Plf4LtnKtYSSdr5L8ipX0XCPleaBfKa7ZFnXqtD1dunR+9/Vhhx7M/PkLy9wrK5X+/frw+FPPAPDGipW8sriagTvtyLChe/PAnEd5c+UqAFavWcuS15fm1eYh/zmMu//4JwBmzXmET+/zSSSxefNmzh93JcccOYIjPntgKb5O6hRz67JSK9WIux9wBLByq3oBfy3RNducfv36MP23twKZ/OTUqb/n/llzytspK9h3LpvAE397jlWr1jDi2JM4a8zXqK2tBeDLxx3NGd/4CpeMv5bjvnYmEcGFZ51Czx7d6dmjO+ee9nWqLriE+qinfWUll3zzLHbasekx0H99/gjGXXk1n/vSKXTv1pWrL88sCz3zz4/w1DMvsGr1Wn6fBPbxl3yTPXb/cOn+BbRydQ2klVorNZQD2+ZGpVuB2yLi0QaO/ToivtJUG06VWEM2LHmk3F2wVqh9793U9Fm5feVDx+Udc379799t8/W2RUlG3BExJsexJoO2mVlLS1OO209OmpnROnLX+XLgNjPDj7ybmaVOsR/AkdQu2eX93uR9L0kPSHop+dmz0L46cJuZkZlVkm/J0/nAi1nvxwKzI2IwMJtt2PndgdvMjOJtFgwgaSBwNHBLVvVIYHLyejJwbKF9deA2M6N5D+BIqpL0ZFap2qq5HwMX8d57nv0iogYg+dm30L765qSZGc2bDpi9PMfWJH0eWBYRT0kaXpTObcWB28yMos4qOQA4RtJRwHZAN0m/ApZK6h8RNZL6A8sKvYBTJWZmZJZQzrc00c64iBgYEYOAUcCfI+IkYAYwOjltNHB3oX31iNvMDKgr/TzuCcA0SWOAxcAJhTbkwG1mRmkewImIOcCc5PWbwIhitOvAbWYGTaZAWhMHbjMz0vXIuwO3mRleHdDMLHXStJGCA7eZGU6VmJmljgO3mVnKeFaJmVnKeMRtZpYynlViZpYydZGeXScduM3McI7bzCx1nOM2M0sZ57jNzFKm3qkSM7N08YjbzCxl0jSrxFuXmZmRSZXkW3KRtLOkByW9KGm+pPOT+l6SHpD0UvKzZ6F9deA2MyOTKsn3nybUAt+KiI8Bw4CzJQ0BxgKzI2IwMDt5XxAHbjMzijfijoiaiHg6eb0WeBEYAIwEJienTQaOLbSvDtxmZjRvxC2pStKTWaWqoTYlDQI+BcwF+kVEDWSCO9C30L765qSZGVAXdXmfGxETgYm5zpHUBbgTuCAi1kjatg5mceA2M6O4j7xLak8maN8REXcl1Usl9Y+IGkn9gWWFtu9UiZkZmUfe8y25KDO0vhV4MSKuyzo0AxidvB4N3F1oXz3iNjOjqCPuA4CvAc9Leiap+y4wAZgmaQywGDih0As4cJuZUbxH3iPiUaCxhPaIYlzDgdvMDD/ybmaWOml65N2B28wMb6RgZpY6XtbVzCxlPOI2M0sZb11mZpYyHnGbmaWMZ5WYmaWMb06amaWMUyVmZinjJyfNzFLGI24zs5RJU45bafot80ElqSrZccPsXf5z8cHljRTSocH97OwDz38uPqAcuM3MUsaB28wsZRy408F5TGuI/1x8QPnmpJlZynjEbWaWMg7cZmYp48Ddykk6UtJCSYskjS13f6z8JE2StEzSC+Xui5WHA3crJqkd8FPgc8AQ4ERJQ8rbK2sFbgeOLHcnrHwcuFu3/YBFEfGviNgETAVGlrlPVmYR8TCwotz9sPJx4G7dBgCvZr2vTurM7APMgbt1UwN1nr9p9gHnwN26VQM7Z70fCCwpU1/MrJVw4G7dngAGS9pVUgdgFDCjzH0yszJz4G7FIqIWOAe4H3gRmBYR88vbKys3SVOAx4CPSqqWNKbcfbKW5UfezcxSxiNuM7OUceA2M0sZB24zs5Rx4DYzSxkHbjOzlHHgtpKQVCfpGUkvSPqtpE7b0Nbtkr6YvL4l10JbkoZL+kwB13hFUu9C+2jWkhy4rVQ2RMTeEbEXsAk4I/tgsvJhs0XEqRGxIMcpw4FmB26zNHHgtpbwCPCRZDT8oKRfA89LaifpaklPSHpO0ukAyrhR0gJJfwD6vtOQpDmShiavj5T0tKRnJc2WNIjML4gLk9H+gZL6SLozucYTkg5IPruDpFmS/ibpZhpeF8asVaosdwesbZNUSWY98ZlJ1X7AXhHxsqQqYHVE7CupI/AXSbOATwEfBT4O9AMWAJO2arcP8AvgoKStXhGxQtLPgXURcU1y3q+BH0XEo5J2IfMU6seAy4BHI+IKSUcDVSX9F2FWRA7cVirbS3omef0IcCuZFMa8iHg5qT8c+MQ7+WugOzAYOAiYEhF1wBJJf26g/WHAw++0FRGNrU99KDBEendA3U1S1+Qa/5V89g+SVhb2Nc1angO3lcqGiNg7uyIJnuuzq4BzI+L+rc47iqaXr1Ue50AmHbh/RGxooC9e78FSyTluK6f7gTMltQeQtLukzsDDwKgkB94fOKSBzz4GHCxp1+SzvZL6tUDXrPNmkVmoi+S8vZOXDwNfTeo+B/Qs1pcyKzUHbiunW8jkr59ONr69mczfAn8HvAQ8D/wMeGjrD0bEcjJ56bskPQv8Jjl0D3DcOzcngfOAocnNzwVsmd1yOXCQpKfJpGwWl+g7mhWdVwc0M0sZj7jNzFLGgdvMLGUcuM3MUsaB28wsZRy4zcxSxoHbzCxlHLjNzFLm/wFjOK0b9FPf5QAAAABJRU5ErkJggg=="/>
          <p:cNvSpPr>
            <a:spLocks noChangeAspect="1" noChangeArrowheads="1"/>
          </p:cNvSpPr>
          <p:nvPr/>
        </p:nvSpPr>
        <p:spPr bwMode="auto">
          <a:xfrm>
            <a:off x="34925" y="7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6" name="Picture 5"/>
          <p:cNvPicPr>
            <a:picLocks noChangeAspect="1"/>
          </p:cNvPicPr>
          <p:nvPr/>
        </p:nvPicPr>
        <p:blipFill>
          <a:blip r:embed="rId2"/>
          <a:stretch>
            <a:fillRect/>
          </a:stretch>
        </p:blipFill>
        <p:spPr>
          <a:xfrm>
            <a:off x="680321" y="4249446"/>
            <a:ext cx="3486150" cy="2533650"/>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Inference</a:t>
            </a:r>
          </a:p>
        </p:txBody>
      </p:sp>
      <p:sp>
        <p:nvSpPr>
          <p:cNvPr id="3" name="Content Placeholder 2"/>
          <p:cNvSpPr>
            <a:spLocks noGrp="1"/>
          </p:cNvSpPr>
          <p:nvPr>
            <p:ph idx="1"/>
          </p:nvPr>
        </p:nvSpPr>
        <p:spPr>
          <a:xfrm>
            <a:off x="551532" y="2517177"/>
            <a:ext cx="10975059" cy="3599316"/>
          </a:xfrm>
        </p:spPr>
        <p:txBody>
          <a:bodyPr>
            <a:normAutofit fontScale="92500" lnSpcReduction="10000"/>
          </a:bodyPr>
          <a:lstStyle/>
          <a:p>
            <a:pPr algn="just"/>
            <a:r>
              <a:rPr lang="en-IN" dirty="0"/>
              <a:t>As stated earlier there are assumption used in this algorithm which is reflected in its accuracy</a:t>
            </a:r>
            <a:r>
              <a:rPr lang="en-IN" dirty="0" smtClean="0"/>
              <a:t>.</a:t>
            </a:r>
          </a:p>
          <a:p>
            <a:pPr algn="just"/>
            <a:endParaRPr lang="en-IN" dirty="0"/>
          </a:p>
          <a:p>
            <a:pPr algn="just"/>
            <a:r>
              <a:rPr lang="en-IN" dirty="0"/>
              <a:t>Through confusion matrix we can see that out of 529 test data 45 we wrongly classified which is a lot</a:t>
            </a:r>
            <a:r>
              <a:rPr lang="en-IN" dirty="0" smtClean="0"/>
              <a:t>.</a:t>
            </a:r>
          </a:p>
          <a:p>
            <a:pPr algn="just"/>
            <a:endParaRPr lang="en-IN" dirty="0"/>
          </a:p>
          <a:p>
            <a:pPr algn="just"/>
            <a:r>
              <a:rPr lang="en-IN" dirty="0"/>
              <a:t>We can also see that the accuracy using masking is higher than the SLIC technique. </a:t>
            </a:r>
            <a:endParaRPr lang="en-IN" dirty="0" smtClean="0"/>
          </a:p>
          <a:p>
            <a:pPr algn="just"/>
            <a:endParaRPr lang="en-IN" dirty="0"/>
          </a:p>
          <a:p>
            <a:pPr algn="just"/>
            <a:r>
              <a:rPr lang="en-IN" dirty="0"/>
              <a:t>We can also conclude that the performance of this algorithm is the worst when we compare it with random forest and SVM.</a:t>
            </a:r>
          </a:p>
        </p:txBody>
      </p:sp>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2-Support vector Machine</a:t>
            </a:r>
            <a:endParaRPr lang="en-IN" dirty="0"/>
          </a:p>
        </p:txBody>
      </p:sp>
      <p:sp>
        <p:nvSpPr>
          <p:cNvPr id="3" name="Content Placeholder 2"/>
          <p:cNvSpPr>
            <a:spLocks noGrp="1"/>
          </p:cNvSpPr>
          <p:nvPr>
            <p:ph idx="1"/>
          </p:nvPr>
        </p:nvSpPr>
        <p:spPr>
          <a:xfrm>
            <a:off x="130540" y="2434389"/>
            <a:ext cx="8073301" cy="3881446"/>
          </a:xfrm>
        </p:spPr>
        <p:txBody>
          <a:bodyPr>
            <a:normAutofit lnSpcReduction="10000"/>
          </a:bodyPr>
          <a:lstStyle/>
          <a:p>
            <a:pPr marL="285750" indent="-285750" algn="just"/>
            <a:r>
              <a:rPr lang="en-IN" dirty="0"/>
              <a:t>This is a supervised machine learning algorithm which can be used for both classification and regression type of problems</a:t>
            </a:r>
            <a:r>
              <a:rPr lang="en-IN" dirty="0" smtClean="0"/>
              <a:t>.</a:t>
            </a:r>
          </a:p>
          <a:p>
            <a:pPr marL="285750" indent="-285750" algn="just"/>
            <a:endParaRPr lang="en-IN" dirty="0"/>
          </a:p>
          <a:p>
            <a:pPr marL="285750" indent="-285750" algn="just"/>
            <a:r>
              <a:rPr lang="en-IN" dirty="0"/>
              <a:t>We are implementing this algorithm as two class classification algorithm but by applying some tweaks we can use it for multiclass classification</a:t>
            </a:r>
            <a:r>
              <a:rPr lang="en-IN" dirty="0" smtClean="0"/>
              <a:t>.</a:t>
            </a:r>
          </a:p>
          <a:p>
            <a:pPr marL="285750" indent="-285750" algn="just"/>
            <a:endParaRPr lang="en-IN" dirty="0"/>
          </a:p>
          <a:p>
            <a:pPr marL="285750" indent="-285750" algn="just"/>
            <a:r>
              <a:rPr lang="en-IN" dirty="0"/>
              <a:t>It works well with larger amount of  features and data as well.</a:t>
            </a:r>
          </a:p>
          <a:p>
            <a:pPr algn="just"/>
            <a:endParaRPr lang="en-IN" dirty="0"/>
          </a:p>
        </p:txBody>
      </p:sp>
      <p:pic>
        <p:nvPicPr>
          <p:cNvPr id="4" name="Picture 2" descr="Svm classifier, Introduction to support vector machine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1637" y="2434389"/>
            <a:ext cx="3305089" cy="308645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D22F896-40B5-4ADD-8801-0D06FADFA095}"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 y="117694"/>
            <a:ext cx="7176215" cy="6740307"/>
          </a:xfrm>
          <a:prstGeom prst="rect">
            <a:avLst/>
          </a:prstGeom>
        </p:spPr>
        <p:txBody>
          <a:bodyPr wrap="square">
            <a:spAutoFit/>
          </a:bodyPr>
          <a:lstStyle/>
          <a:p>
            <a:pPr marL="285750" indent="-285750" algn="just">
              <a:buFont typeface="Arial" panose="020B0604020202090204" pitchFamily="34" charset="0"/>
              <a:buChar char="•"/>
            </a:pPr>
            <a:r>
              <a:rPr lang="en-IN" sz="2400" dirty="0">
                <a:latin typeface="Calibri" panose="020F0502020204030204" pitchFamily="34" charset="0"/>
                <a:cs typeface="Calibri" panose="020F0502020204030204" pitchFamily="34" charset="0"/>
              </a:rPr>
              <a:t>Suppose we have 2 features and want to classify in 2 broad categories shown in the figures.</a:t>
            </a:r>
          </a:p>
          <a:p>
            <a:pPr marL="285750" indent="-285750" algn="just">
              <a:buFont typeface="Arial" panose="020B0604020202090204" pitchFamily="34" charset="0"/>
              <a:buChar char="•"/>
            </a:pPr>
            <a:endParaRPr lang="en-IN" sz="2400" dirty="0">
              <a:latin typeface="Calibri" panose="020F0502020204030204" pitchFamily="34" charset="0"/>
              <a:cs typeface="Calibri" panose="020F0502020204030204" pitchFamily="34" charset="0"/>
            </a:endParaRPr>
          </a:p>
          <a:p>
            <a:pPr marL="285750" indent="-285750" algn="just">
              <a:buFont typeface="Arial" panose="020B0604020202090204" pitchFamily="34" charset="0"/>
              <a:buChar char="•"/>
            </a:pPr>
            <a:r>
              <a:rPr lang="en-IN" sz="2400" dirty="0">
                <a:latin typeface="Calibri" panose="020F0502020204030204" pitchFamily="34" charset="0"/>
                <a:cs typeface="Calibri" panose="020F0502020204030204" pitchFamily="34" charset="0"/>
              </a:rPr>
              <a:t>The objective to SVM is to plot a hyperplane that divides the labelled data into 2 half's.</a:t>
            </a:r>
          </a:p>
          <a:p>
            <a:pPr marL="285750" indent="-285750" algn="just">
              <a:buFont typeface="Arial" panose="020B0604020202090204" pitchFamily="34" charset="0"/>
              <a:buChar char="•"/>
            </a:pPr>
            <a:endParaRPr lang="en-IN" sz="2400" dirty="0">
              <a:latin typeface="Calibri" panose="020F0502020204030204" pitchFamily="34" charset="0"/>
              <a:cs typeface="Calibri" panose="020F0502020204030204" pitchFamily="34" charset="0"/>
            </a:endParaRPr>
          </a:p>
          <a:p>
            <a:pPr marL="285750" indent="-285750" algn="just">
              <a:buFont typeface="Arial" panose="020B0604020202090204" pitchFamily="34" charset="0"/>
              <a:buChar char="•"/>
            </a:pPr>
            <a:r>
              <a:rPr lang="en-IN" sz="2400" dirty="0">
                <a:latin typeface="Calibri" panose="020F0502020204030204" pitchFamily="34" charset="0"/>
                <a:cs typeface="Calibri" panose="020F0502020204030204" pitchFamily="34" charset="0"/>
              </a:rPr>
              <a:t>We also need to plot 2 planes parallel to hyperplane which passes through the nearest point to the hyperplane for both the categories. These points are called support vectors.</a:t>
            </a:r>
          </a:p>
          <a:p>
            <a:pPr marL="285750" indent="-285750" algn="just">
              <a:buFont typeface="Arial" panose="020B0604020202090204" pitchFamily="34" charset="0"/>
              <a:buChar char="•"/>
            </a:pPr>
            <a:endParaRPr lang="en-IN" sz="2400" dirty="0">
              <a:latin typeface="Calibri" panose="020F0502020204030204" pitchFamily="34" charset="0"/>
              <a:cs typeface="Calibri" panose="020F0502020204030204" pitchFamily="34" charset="0"/>
            </a:endParaRPr>
          </a:p>
          <a:p>
            <a:pPr marL="285750" indent="-285750" algn="just">
              <a:buFont typeface="Arial" panose="020B0604020202090204" pitchFamily="34" charset="0"/>
              <a:buChar char="•"/>
            </a:pPr>
            <a:r>
              <a:rPr lang="en-IN" sz="2400" dirty="0">
                <a:latin typeface="Calibri" panose="020F0502020204030204" pitchFamily="34" charset="0"/>
                <a:cs typeface="Calibri" panose="020F0502020204030204" pitchFamily="34" charset="0"/>
              </a:rPr>
              <a:t>We can have multiple such hyperplanes but there is one more constraint </a:t>
            </a:r>
            <a:r>
              <a:rPr lang="en-IN" sz="2400" dirty="0" err="1">
                <a:latin typeface="Calibri" panose="020F0502020204030204" pitchFamily="34" charset="0"/>
                <a:cs typeface="Calibri" panose="020F0502020204030204" pitchFamily="34" charset="0"/>
              </a:rPr>
              <a:t>i.e</a:t>
            </a:r>
            <a:r>
              <a:rPr lang="en-IN" sz="2400" dirty="0">
                <a:latin typeface="Calibri" panose="020F0502020204030204" pitchFamily="34" charset="0"/>
                <a:cs typeface="Calibri" panose="020F0502020204030204" pitchFamily="34" charset="0"/>
              </a:rPr>
              <a:t> we need to maximize the margin distance.</a:t>
            </a:r>
          </a:p>
          <a:p>
            <a:pPr marL="285750" indent="-285750" algn="just">
              <a:buFont typeface="Arial" panose="020B0604020202090204" pitchFamily="34" charset="0"/>
              <a:buChar char="•"/>
            </a:pPr>
            <a:endParaRPr lang="en-IN" sz="2400" dirty="0">
              <a:latin typeface="Calibri" panose="020F0502020204030204" pitchFamily="34" charset="0"/>
              <a:cs typeface="Calibri" panose="020F0502020204030204" pitchFamily="34" charset="0"/>
            </a:endParaRPr>
          </a:p>
          <a:p>
            <a:pPr marL="285750" indent="-285750" algn="just">
              <a:buFont typeface="Arial" panose="020B0604020202090204" pitchFamily="34" charset="0"/>
              <a:buChar char="•"/>
            </a:pPr>
            <a:r>
              <a:rPr lang="en-IN" sz="2400" dirty="0">
                <a:latin typeface="Calibri" panose="020F0502020204030204" pitchFamily="34" charset="0"/>
                <a:cs typeface="Calibri" panose="020F0502020204030204" pitchFamily="34" charset="0"/>
              </a:rPr>
              <a:t>Margin distance is calculated as distance between 2 margin lines.</a:t>
            </a:r>
          </a:p>
          <a:p>
            <a:pPr marL="285750" indent="-285750" algn="just">
              <a:buFont typeface="Arial" panose="020B0604020202090204" pitchFamily="34" charset="0"/>
              <a:buChar char="•"/>
            </a:pPr>
            <a:r>
              <a:rPr lang="en-IN" sz="2400" dirty="0">
                <a:latin typeface="Calibri" panose="020F0502020204030204" pitchFamily="34" charset="0"/>
                <a:cs typeface="Calibri" panose="020F0502020204030204" pitchFamily="34" charset="0"/>
                <a:hlinkClick r:id="rId2" action="ppaction://hlinkfile"/>
              </a:rPr>
              <a:t>Maths of SVM</a:t>
            </a:r>
            <a:endParaRPr lang="en-IN" sz="2400" dirty="0">
              <a:latin typeface="Calibri" panose="020F0502020204030204" pitchFamily="34" charset="0"/>
              <a:cs typeface="Calibri" panose="020F0502020204030204" pitchFamily="34" charset="0"/>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400" y="2042216"/>
            <a:ext cx="4341893" cy="20867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Classifier implementation and Result</a:t>
            </a:r>
          </a:p>
        </p:txBody>
      </p:sp>
      <p:sp>
        <p:nvSpPr>
          <p:cNvPr id="4" name="Slide Number Placeholder 3"/>
          <p:cNvSpPr>
            <a:spLocks noGrp="1"/>
          </p:cNvSpPr>
          <p:nvPr>
            <p:ph type="sldNum" sz="quarter" idx="12"/>
          </p:nvPr>
        </p:nvSpPr>
        <p:spPr/>
        <p:txBody>
          <a:bodyPr/>
          <a:lstStyle/>
          <a:p>
            <a:fld id="{6D22F896-40B5-4ADD-8801-0D06FADFA095}" type="slidenum">
              <a:rPr lang="en-US" smtClean="0"/>
              <a:t>37</a:t>
            </a:fld>
            <a:endParaRPr lang="en-US" dirty="0"/>
          </a:p>
        </p:txBody>
      </p:sp>
      <p:pic>
        <p:nvPicPr>
          <p:cNvPr id="6" name="Picture 5"/>
          <p:cNvPicPr>
            <a:picLocks noChangeAspect="1"/>
          </p:cNvPicPr>
          <p:nvPr/>
        </p:nvPicPr>
        <p:blipFill>
          <a:blip r:embed="rId2"/>
          <a:stretch>
            <a:fillRect/>
          </a:stretch>
        </p:blipFill>
        <p:spPr>
          <a:xfrm>
            <a:off x="1290955" y="2319020"/>
            <a:ext cx="8665845" cy="40474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Using SLIC Segmentation Technique</a:t>
            </a:r>
            <a:endParaRPr lang="en-IN" dirty="0"/>
          </a:p>
        </p:txBody>
      </p:sp>
      <p:sp>
        <p:nvSpPr>
          <p:cNvPr id="3" name="Content Placeholder 2"/>
          <p:cNvSpPr>
            <a:spLocks noGrp="1"/>
          </p:cNvSpPr>
          <p:nvPr>
            <p:ph idx="1"/>
          </p:nvPr>
        </p:nvSpPr>
        <p:spPr>
          <a:xfrm>
            <a:off x="217941" y="1999991"/>
            <a:ext cx="9613861" cy="4858010"/>
          </a:xfrm>
        </p:spPr>
        <p:txBody>
          <a:bodyPr>
            <a:normAutofit/>
          </a:bodyPr>
          <a:lstStyle/>
          <a:p>
            <a:pPr marL="0" indent="0" eaLnBrk="0" fontAlgn="base" hangingPunct="0">
              <a:lnSpc>
                <a:spcPct val="100000"/>
              </a:lnSpc>
              <a:spcBef>
                <a:spcPct val="0"/>
              </a:spcBef>
              <a:spcAft>
                <a:spcPct val="0"/>
              </a:spcAft>
              <a:buNone/>
            </a:pPr>
            <a:r>
              <a:rPr lang="en-US" altLang="en-US" sz="1800" dirty="0">
                <a:solidFill>
                  <a:srgbClr val="000000"/>
                </a:solidFill>
                <a:latin typeface="Courier New" panose="02070409020205090404" pitchFamily="49" charset="0"/>
                <a:cs typeface="Courier New" panose="02070409020205090404" pitchFamily="49" charset="0"/>
              </a:rPr>
              <a:t>Accuracy: 95.6140350877193%</a:t>
            </a:r>
          </a:p>
          <a:p>
            <a:pPr marL="0" indent="0" eaLnBrk="0" fontAlgn="base" hangingPunct="0">
              <a:lnSpc>
                <a:spcPct val="100000"/>
              </a:lnSpc>
              <a:spcBef>
                <a:spcPct val="0"/>
              </a:spcBef>
              <a:spcAft>
                <a:spcPct val="0"/>
              </a:spcAft>
              <a:buNone/>
            </a:pPr>
            <a:r>
              <a:rPr lang="en-US" altLang="en-US" sz="1800" dirty="0">
                <a:solidFill>
                  <a:srgbClr val="000000"/>
                </a:solidFill>
                <a:latin typeface="Courier New" panose="02070409020205090404" pitchFamily="49" charset="0"/>
                <a:cs typeface="Courier New" panose="02070409020205090404" pitchFamily="49" charset="0"/>
              </a:rPr>
              <a:t> [[154 3] [ 12 173]]</a:t>
            </a:r>
          </a:p>
          <a:p>
            <a:pPr marL="0" indent="0" eaLnBrk="0" fontAlgn="base" hangingPunct="0">
              <a:lnSpc>
                <a:spcPct val="100000"/>
              </a:lnSpc>
              <a:spcBef>
                <a:spcPct val="0"/>
              </a:spcBef>
              <a:spcAft>
                <a:spcPct val="0"/>
              </a:spcAft>
              <a:buNone/>
            </a:pPr>
            <a:r>
              <a:rPr lang="en-US" altLang="en-US" sz="1800" dirty="0">
                <a:solidFill>
                  <a:srgbClr val="000000"/>
                </a:solidFill>
                <a:latin typeface="Courier New" panose="02070409020205090404" pitchFamily="49" charset="0"/>
                <a:cs typeface="Courier New" panose="02070409020205090404" pitchFamily="49" charset="0"/>
              </a:rPr>
              <a:t> Precision=TP/TP+FP: 92.7710843373494 % </a:t>
            </a:r>
          </a:p>
          <a:p>
            <a:pPr marL="0" indent="0" eaLnBrk="0" fontAlgn="base" hangingPunct="0">
              <a:lnSpc>
                <a:spcPct val="100000"/>
              </a:lnSpc>
              <a:spcBef>
                <a:spcPct val="0"/>
              </a:spcBef>
              <a:spcAft>
                <a:spcPct val="0"/>
              </a:spcAft>
              <a:buNone/>
            </a:pPr>
            <a:r>
              <a:rPr lang="en-US" altLang="en-US" sz="1800" dirty="0">
                <a:solidFill>
                  <a:srgbClr val="000000"/>
                </a:solidFill>
                <a:latin typeface="Courier New" panose="02070409020205090404" pitchFamily="49" charset="0"/>
                <a:cs typeface="Courier New" panose="02070409020205090404" pitchFamily="49" charset="0"/>
              </a:rPr>
              <a:t>Sensitivity=TP/TP+FN: 98.08917197452229 % </a:t>
            </a:r>
          </a:p>
          <a:p>
            <a:pPr marL="0" indent="0" eaLnBrk="0" fontAlgn="base" hangingPunct="0">
              <a:lnSpc>
                <a:spcPct val="100000"/>
              </a:lnSpc>
              <a:spcBef>
                <a:spcPct val="0"/>
              </a:spcBef>
              <a:spcAft>
                <a:spcPct val="0"/>
              </a:spcAft>
              <a:buNone/>
            </a:pPr>
            <a:r>
              <a:rPr lang="en-US" altLang="en-US" sz="1800" dirty="0">
                <a:solidFill>
                  <a:srgbClr val="000000"/>
                </a:solidFill>
                <a:latin typeface="Courier New" panose="02070409020205090404" pitchFamily="49" charset="0"/>
                <a:cs typeface="Courier New" panose="02070409020205090404" pitchFamily="49" charset="0"/>
              </a:rPr>
              <a:t>Specificity=TN/TN+FP: 93.51351351351352 % </a:t>
            </a:r>
          </a:p>
          <a:p>
            <a:pPr marL="0" indent="0" eaLnBrk="0" fontAlgn="base" hangingPunct="0">
              <a:lnSpc>
                <a:spcPct val="100000"/>
              </a:lnSpc>
              <a:spcBef>
                <a:spcPct val="0"/>
              </a:spcBef>
              <a:spcAft>
                <a:spcPct val="0"/>
              </a:spcAft>
              <a:buNone/>
            </a:pPr>
            <a:r>
              <a:rPr lang="en-US" altLang="en-US" sz="1800" dirty="0">
                <a:solidFill>
                  <a:srgbClr val="000000"/>
                </a:solidFill>
                <a:latin typeface="Courier New" panose="02070409020205090404" pitchFamily="49" charset="0"/>
                <a:cs typeface="Courier New" panose="02070409020205090404" pitchFamily="49" charset="0"/>
              </a:rPr>
              <a:t>F1-Score: 95.35603715170278 % </a:t>
            </a:r>
            <a:endParaRPr lang="en-US" altLang="en-US" sz="1800" dirty="0"/>
          </a:p>
        </p:txBody>
      </p:sp>
      <p:sp>
        <p:nvSpPr>
          <p:cNvPr id="5" name="AutoShape 2" descr="data:image/png;base64,iVBORw0KGgoAAAANSUhEUgAAAW4AAAEGCAYAAABFBX+4AAAAOXRFWHRTb2Z0d2FyZQBNYXRwbG90bGliIHZlcnNpb24zLjMuMiwgaHR0cHM6Ly9tYXRwbG90bGliLm9yZy8vihELAAAACXBIWXMAAAsTAAALEwEAmpwYAAAbrklEQVR4nO3deZRU1dnv8e+vaQEHRhFEcExwwCEmUa9DNCgIxgEwvho05iUJsaMhTpmUmBuWGowZNK9xSOQGhHtflRDRiDEiiiKaRAFHBCTihAyKE6O8QHc/9486YInd1dVFVVcd/H1cZ1XVPqf22eViPTw8Z5+zFRGYmVl6VJV7AGZm1jwO3GZmKePAbWaWMg7cZmYp48BtZpYy1eUeQGPWzRjn6S72Ce36XVHuIVgFqt2wRFvbx8Z3X8075mzXZZ+tPt/WcMZtZpYyFZtxm5m1qPq6co8gbw7cZmYAdbXlHkHeHLjNzICI+nIPIW8O3GZmAPUO3GZm6eKM28wsZXxx0swsZZxxm5mlS3hWiZlZyvjipJlZyrhUYmaWMr44aWaWMinKuP2QKTMzyNzynu/WBEljJS2X9OIW7RdKWiBprqRfZ7WPkLQw2Tegqf6dcZuZQbEvTo4DbgL+76YGSccDg4BDImK9pK5Je29gCHAgsBvwsKR9I6LR2o0zbjMzIKIu763pvmIG8P4WzRcA10bE+uSY5Un7IGBCRKyPiNeAhcARufp34DYzg0yNO89NUo2k2VlbTR5n2Bc4VtJTkh6TdHjS3gN4M+u4xUlbo1wqMTODZpVKImI0MLqZZ6gGOgFHAocDEyXtAzS0mk7O1XgcuM3MoCVmlSwG7o6IAGZKqge6JO27Zx3XE1iaqyOXSszMAOo25r8V5q/ACQCS9gVaA+8Ck4EhktpI2hvoBczM1ZEzbjMzKOqsEkl3An2ALpIWAyOBscDYZIrgBmBokn3PlTQRmAfUAsNzzSgBB24zs4wilkoi4uxGdp3byPGjgFH59u/AbWYGfsiUmVnqOHCbmaVLFH7RscU5cJuZQaoeMuXAbWYGLpWYmaWOM24zs5Rxxm1mljLOuM3MUqbWq7ybmaWLM24zs5RxjdvMLGWccZuZpYwzbjOzlHHGbWaWMp5VYmaWMpFzmceK4qXLzMwgU+POd2uCpLGSlier3Wy570eSQlKXrLYRkhZKWiBpQFP9O3CbmUFRAzcwDjhpy0ZJuwMnAouy2noDQ4ADk+/cIqlVrs4duM3MIHNxMt+tqa4iZgDvN7Drd8BPgOy6zCBgQkSsj4jXgIXAEbn6d43bzAygLuf6vFtN0kBgSUQ8Lyl7Vw/gyazPi5O2Rjlwm5lBs+ZxS6oBarKaRkfE6BzH7wBcAfRvaHcDbTmvlDpwm5lBswJ3EqQbDdQN+AywN7Ap2+4JPCPpCDIZ9u5Zx/YElubqzDVuMzMoao37E11HzImIrhGxV0TsRSZYfyEi3gImA0MktZG0N9ALmJmrPwduMzMg6iPvrSmS7gT+BewnabGkYY2eN2IuMBGYB0wBhkdEzoK7SyVmZlDUZ5VExNlN7N9ri8+jgFH59u/AbWYGJZ9VUkwO3GZm4KcDmpmljgP3p9vIcfcz44WFdG63A5OuPO8T+2cteINLb57Ebjt3AKDvF/bju6d9aavOuWFjLT8b+zfmv7GMDjttz69qBtOjS0deWvQ219w+hTXrNtCqSnznlKMZcHjvrTqXlVebNm2Y/sgkWrdpQ3V1K+6++36uvOq6cg8r/VL0kCkH7hIYePTBDDn+i/xs7H2NHvP5z/bkxovOanbfS95dwc9vu58xP/76x9rveeJ52u/QlvuuuYApM+dxw6Tp/Pq7g9m+dTVXf/s09uzWmeUrVnPOL27jqAP3of0ObZt9bqsM69evp1//s1i79kOqq6uZMf0epkx5lKdmPlPuoaWbM26QtD+Ze/B7kLkLaCkwOSLml+qcleKL++7BkndXFPTd+598kTumzWZjbR0H77MbP/36AFpVNT1rc/pzL3P+wEzW3u+L+3PtnVOJCPbcdefNx3Tt2I7O7Xbkg9UfOnCn3Nq1HwKw3XbVVG+3HZGibLFi5THNr1KUZB63pMuACWRu5ZwJzEre3ynp8lKcM21eeHUJZ105huE3/JmFS94B4NVl7/LgrPmMu+wbTBw5jKoq8fcn5+bV3/IVq9m1U3sAqltVsdP2bVixZt3Hjpnz2lI21tax+y6divtjrMVVVVUxe9ZUli15gWnTZjBz1rPlHlL61dXlv5VZqTLuYcCBEbExu1HS9cBc4NqGvpR9//+NPxzKsIF9SjS88jpgj1154Nrh7NC2NY/PWcilt0zivlHnM3P+68x/4y2+PmocAOs31tK53Y4AXHrzJJa8u4LaujqWvb+Ks64cA8A5/Q5n8DGHNFiey36OzTsr1vCzMfdx9bdOpaqqoUcjWJrU19dz2OH96dChPZP+MoYDD9yPuXMXlHtYqRYulVAP7Aa8sUV792Rfg7Lv/183Y1x6/t3STDtt32bz+2MP/izX3D6VD1Z/SAScdvTBXPTVPp/4zu+GnwE0XuPu1qkdb32wim6d21NbV8+adevpsOP2AKxZt54Lb5zI8MHHcchncj50zFJm5cpVPDbjnwzo38eBe2t92kslwCXANEkPSBqdbFOAacDFJTpnary7cs3mmuSc15YSEXTcaXuOOGAvHnr6Jd5ftRaAlWvXsfS9lXn1+eVDe3HfPzOLbTz89Escvt+eSGJjbR0/uGUSpx51EP0PO6A0P8haVJcunenQIVMWa9u2LX1POJYFC14p86i2ASV8VkmxlSTjjogpkvYl8zDwHmTq24uBWU3dg78tuHz0X5n970WsWLOO/j++iQsGHkttUhc7s88XePjpl5g4/VmqW1XRZrtqrj1vEJL4zG5d+P7g4zj/dxOICKpbtWLEOf03TxvM5fQvfY4rxtzHaT/9A+133J5f1QwCYOrs+Tzz8pusWLOOyf+YA8BV3zqV/ffoVrr/AVZS3bt3Y+yY/6JVqyqqqqq46677uP/vD5d7WOmXooxblXo1elsulVjh2vW7otxDsApUu2HJVl+4WfvzIXnHnB2vmlDWC0Wex21mBhVRAsmXA7eZGaSqVOLAbWaGpwOamaWPM24zs5RJUeD20mVmZlDUW94ljZW0XNKLWW2/kfSSpBck3SOpY9a+EZIWSlogaUBT/Ttwm5lR3DUngXHASVu0PQQcFBGHAP8GRgBI6g0MAQ5MvnOLpFa5OnfgNjODTKkk360JETEDeH+LtqkRUZt8fBLombwfBEyIiPUR8RqwkMzNi41y4DYzg8zzuPPcJNVImp211TTzbN8GHkje9wDezNq3OGlrlC9OmplBsy5OZj8Qr7kkXQHUArdvamroFLn6cOA2M4MWmVUiaShwKtA3PnreyGJg96zDepJZeKZRLpWYmQFRV5/3VghJJwGXAQMj4sOsXZOBIZLaSNob6EVmAZpGOeM2M4OiZtyS7gT6AF0kLQZGkplF0gZ4SJlVTp6MiPMjYq6kicA8MiWU4U09RdWB28wM8p3ml19fEWc30Dwmx/GjgFH59u/AbWYGqbpz0oHbzAxyLKpYeRy4zcyAqE1P5HbgNjMDZ9xmZmlTzIuTpebAbWYGzrjNzNLGGbeZWdo44zYzS5fND1xNAQduMzMgnHGbmaWMA7eZWbo44zYzSxkHbjOzlIm6hhaiqUwO3GZmOOM2M0udqHfGbWaWKmnKuL3mpJkZEKG8t6ZIGitpuaQXs9o6S3pI0svJa6esfSMkLZS0QNKApvp34DYzI5Nx57vlYRxw0hZtlwPTIqIXMC35jKTewBDgwOQ7t0hqlatzB24zM6C+TnlvTYmIGcD7WzQPAsYn78cDg7PaJ0TE+oh4DVgIHJGrfwduMzMyFyfz3STVSJqdtdXkcYpuEbEMIHntmrT3AN7MOm5x0tYoX5w0M6N5s0oiYjQwukinbujEOZ8x64zbzAyIyH8r0NuSugMkr8uT9sXA7lnH9QSW5uqo0Yxb0o3kiPoRcVG+ozUzq3QtMI97MjAUuDZ5vTer/Q5J1wO7Ab2Ambk6ylUqmb314zQzS4d8pvnlS9KdQB+gi6TFwEgyAXuipGHAIuDMzHljrqSJwDygFhgeEXW5+m80cEfE+Mb2mZlta+qK+KySiDi7kV19Gzl+FDAq3/6bvDgpaRfgMqA30DbrRCfkexIzs0pXzIy71PK5OHk7MB/YG7gSeB2YVcIxmZm1uOZMByy3fAL3zhExBtgYEY9FxLeBI0s8LjOzFtUCs0qKJp953BuT12WSTiEzTaVn6YZkZtbyKiGTzlc+gfsXkjoAPwRuBNoDl5Z0VGZmLayuPj23tTQZuCPib8nblcDxpR2OmVl5VEIJJF/5zCq5jQZuxElq3WZm24T6FM0qyadU8res922B02nidkwzs7RJ03TAfEolk7I/J3cEPVyyEZmZlcE2VSppQC9gj2IPZEt7nPbLUp/CUmjd0sfLPQTbRm1TpRJJq/l4jfstMndSmpltM7a1WSXtWmIgZmbllKJKSdN3Tkqalk+bmVma1Yfy3sot1/O42wI7kHksYSc+WqWhPZlnxpqZbTO2lVkl3wUuIROkn+ajwL0KuLm0wzIza1n5Ld5eGXI9j/sG4AZJF0bEjS04JjOzFhcNLv1YmfK5jFovqeOmD5I6Sfpe6YZkZtbyakN5b02RdKmkuZJelHSnpLaSOkt6SNLLyWunQseaT+A+LyJWbPoQER8A5xV6QjOzShQo7y0XST2Ai4DDIuIgoBUwBLgcmBYRvYBpyeeC5BO4qyRtHqmkVkDrQk9oZlaJ6pux5aEa2F5SNZlJHkuBQcCmJSHHA4MLHWs+gftBMgtc9pV0AnAn8EChJzQzq0TNybgl1UianbXVbO4nYgnwWzILAi8DVkbEVKBbRCxLjlkGdC10rPnc8n4ZUANcQGZmybNA90JPaGZWiZozqyQiRgOjG9qX1K4HkVnucQXwF0nnbvUAszSZcUdEPfAk8CpwGJlViucXcxBmZuVWh/LemtAPeC0i3omIjcDdwNHA25K6AySvywsda64bcPYlU1A/G3gP+DNARHgxBTPb5hRx5bJFwJGSdgDWkUl2ZwNrgaHAtcnrvYWeIFep5CXgceC0iFgImSkuhZ7IzKyS1RdpHndEPCXpLuAZoJZMeXk0sBOZ64XDyAT3Mws9R67AfQaZjPtRSVOACVCkX2ZmVmGK+ZCpiBgJjNyieT2Z7HurNVrjjoh7IuJrwP7AdDILBHeT9AdJ/YtxcjOzSlHk6YAllc/FybURcXtEnAr0BJ5jKyaOm5lVonop763cmvXk8Ih4PyJujYgTSjUgM7NyqGvGVm6FLF1mZrbNKeKskpJz4DYzo3izSlqCA7eZGelausyB28wMl0rMzFKnEqb55cuB28wMqHPGbWaWLs64zcxSxoHbzCxl8lhKsmI4cJuZ4YzbzCx1KuFW9nw5cJuZ4XncZmap41KJmVnKpClwN+uxrmZm26poxtYUSR0l3SXpJUnzJR0lqbOkhyS9nLx2KnSsDtxmZmRq3PluebgBmBIR+wOfA+aTWYBmWkT0AqaxFQvSOHCbmVG8hRQktQeOA8YARMSGiFgBDALGJ4eNBwYXOlYHbjMzoJ7Ie5NUI2l21laT1dU+wDvAbZKelfQnSTsC3SJiGUDy2rXQsfripJkZzbs4GRGjgdGN7K4GvgBcGBFPSbqBIq/T64zbzIyiXpxcDCyOiKeSz3eRCeRvS+oOkLwuL3SsDtxmZmQy7ny3XCLiLeBNSfslTX2BecBkYGjSNhS4t9CxulRiZgbUqqiLl10I3C6pNfAq8C0yifJEScOARcCZhXbuwG1mRnHXnIyI54DDGtjVtxj9O3CbmZGuOycduM3MyEwHTAsHbjMzilsqKTUHbjMzXCoxM0uduhTl3A7cZmY44zYzS51wxm1mli7OuK1gN9x0DSee1Id333mP4446DYCRV/+EAScdz4YNG3n9tUVcNHwEq1auLvNIrbl+ds31zPjHTDp36shf//uPn9g/9va7uH/qowDU1dXx6htv8vj9E+jQvl3B59ywYQMjrr6OeQtepmOH9vz2qhH06N6Nl/79Clf/9ibWrP2QqlZV1PznEL7S78sFn2dbkKbpgH5WSYWZcMfdDDnjOx9re+zRf3DskafS55iBvPLK61z8g++WaXS2NQaffCJ/vP4Xje7/9tf/g0njb2bS+Ju55PxvctihB+cdtJcse5tvfv8nn2i/+29Tad9uJx6YOJZvfG0w198yFoC2bdtwzf/+Effefiu3XvcLfvX7W1m1ek1hP2wbUcwVcErNgbvC/Oufs/ngg5Ufa5v+yD+oq8s8vv3pWc+x2267lmNotpWaE4j//vBjnHziRxnwfQ8+wpDvXMwZQ4dz5a9/v/nPQ1MeefxfDDq5HwD9+xzLU08/R0Sw1x492XP3HgB03WVnOnfqyAcrVubqaptXS+S9lZsDd8qcc+4ZTHtoRrmHYSW07n/+hyeenM2Jfb4EwCuvL2LKtMf4f3+8jknjb6aqqoq/JSWVpix/5z127doFgOrqVuy04w6sWLnqY8fMmbeAjRtr2b1H9+L+kJSJZvxXbi1e45b0rYi4rZF9NUANwE5tu9K2dceWHFrFu/RH51NbW8ddEyeXeyhWQtOfeIrPH9J7c3b+1OznmPfSQoYMuxiA9evX07lTRwAuGnEVS5a+zcbajSx7+x3OGDocgHPPGsTpp/Qn4pNBRvpo0cR33n2fEVf9hlE/+yFVVZ/uPM4XJ3O7EmgwcGevKrFLh/3K/9daBfna2YM5cUAfzhj4zXIPxUrsgWmPcXK/Pps/RwQDv9KPSy/41ieO/f0vfw5katxXjLqOcTf9+mP7u3XtwlvL32XXrrtQW1vHmrUfbv4LYc3atXzvxz/nwpqhfO6gA0r3g1KiEjLpfJXkr1hJLzSyzQG6leKc27IT+h7LhZecxzeGXMC6df9T7uFYCa1es5bZz87h+GOP2tx25GGH8tD0J3jvgxUArFy1mqVvvZ1Xf8d/6Uju/fvDAEyd/jj/64ufQxIbN27k4hFXM/Ckvgw44dii/440KtZCCi2hVBl3N2AA8MEW7QL+WaJzbhNuHXMdx3zpCDrv3Inn5z3Gr395Ixf/oIbWrVtz118z/1CZPft5fnzpyDKP1JrrxyOvZdazL7BixSr6Dj6X7w37BrW1tQB87fRTAJj22D85+ogvsMP2bTd/7zN778mF5/0nNZdcQX3Us111NVf84HvstmvTOdBXTx3AiKt/w1fO+jYd2rfjN1dmlj6c8sjjPP3ci6xYuZq/JoF91BU/YP99P1Psn50adQ2UlSqVGqqBbXWn0hjgtoh4ooF9d0TEOU314VKJNWTpKw+UewhWgbbrso+aPiq3c/Y8Pe+Yc8cb9zR5PkmtgNnAkog4VVJn4M/AXsDrwFkRsWVym5eSlEoiYlhDQTvZ12TQNjNraSWYVXIxMD/r8+XAtIjoBUxjK1Z+/3RfRjYzSxSzxi2pJ3AK8Kes5kHA+OT9eGBwoWN14DYzI3PLe76bpBpJs7O2mi26+y/gJ3w8zneLiGUAyWvXQsfqZ5WYmdG86YDZU5e3JOlUYHlEPC2pT1EGtwUHbjMzijqr5BhgoKSTgbZAe0n/DbwtqXtELJPUHVhe6AlcKjEzo3mlklwiYkRE9IyIvYAhwCMRcS4wGRiaHDYUuLfQsTrjNjOjRW6suRaYKGkYsAg4s9COHLjNzCjNLe8RMR2Ynrx/D+hbjH4duM3MSNdCCg7cZmbQ4JMUK5UDt5kZUOeM28wsXVwqMTNLGZdKzMxSxhm3mVnKpGkFHAduMzPStZCCA7eZGS6VmJmljgO3mVnKeFaJmVnKOOM2M0sZzyoxM0uZumiBB7sWiQO3mRmucZuZpY5r3GZmKZOmGrfXnDQzA+oj8t5ykbS7pEclzZc0V9LFSXtnSQ9Jejl57VToWB24zczIZNz5/teEWuCHEXEAcCQwXFJv4HJgWkT0AqYlnwviUomZGcWbVRIRy4BlyfvVkuYDPYBBQJ/ksPFk1qK8rJBzOOM2M6N5pRJJNZJmZ201DfUpaS/g88BTQLckqG8K7l0LHaszbjMzmndxMiJGA6NzHSNpJ2AScElErJK0dQPM4sBtZgZNXnRsDknbkQnat0fE3Unz25K6R8QySd2B5YX271KJmRnFuzipTGo9BpgfEddn7ZoMDE3eDwXuLXSszrjNzIC6qCtWV8cA3wDmSHouafspcC0wUdIwYBFwZqEncOA2M6N4t7xHxBNAYwXtvsU4hwO3mRm+5d3MLHX8kCkzs5Qp5qySUnPgNjMjXQ+ZcuA2M8MLKZiZpY5r3GZmKeMat5lZyjjjNjNLGc/jNjNLGWfcZmYp41klZmYp44uTZmYp41KJmVnK+M5JM7OUccZtZpYyaapxK01/y3xaSapJFic128x/Lj69vOZkOtSUewBWkfzn4lPKgdvMLGUcuM3MUsaBOx1cx7SG+M/Fp5QvTpqZpYwzbjOzlHHgNjNLGQfuCifpJEkLJC2UdHm5x2PlJ2mspOWSXiz3WKw8HLgrmKRWwM3AV4DewNmSepd3VFYBxgEnlXsQVj4O3JXtCGBhRLwaERuACcCgMo/JyiwiZgDvl3scVj4O3JWtB/Bm1ufFSZuZfYo5cFc2NdDm+Ztmn3IO3JVtMbB71ueewNIyjcXMKoQDd2WbBfSStLek1sAQYHKZx2RmZebAXcEiohb4PvAgMB+YGBFzyzsqKzdJdwL/AvaTtFjSsHKPyVqWb3k3M0sZZ9xmZinjwG1mljIO3GZmKePAbWaWMg7cZmYp48BtJSGpTtJzkl6U9BdJO2xFX+Mk/Ufy/k+5HrQlqY+kows4x+uSuhQ6RrOW5MBtpbIuIg6NiIOADcD52TuTJx82W0R8JyLm5TikD9DswG2WJg7c1hIeBz6bZMOPSroDmCOplaTfSJol6QVJ3wVQxk2S5km6H+i6qSNJ0yUdlrw/SdIzkp6XNE3SXmT+grg0yfaPlbSLpEnJOWZJOib57s6Spkp6VtKtNPxcGLOKVF3uAdi2TVI1meeJT0majgAOiojXJNUAKyPicEltgH9Imgp8HtgPOBjoBswDxm7R7y7A/wGOS/rqHBHvS/ojsCYifpscdwfwu4h4QtIeZO5CPQAYCTwREVdJOgWoKen/CLMicuC2Utle0nPJ+8eBMWRKGDMj4rWkvT9wyKb6NdAB6AUcB9wZEXXAUkmPNND/kcCMTX1FRGPPp+4H9JY2J9TtJbVLzvHV5Lv3S/qgsJ9p1vIcuK1U1kXEodkNSfBcm90EXBgRD25x3Mk0/fha5XEMZMqBR0XEugbG4uc9WCq5xm3l9CBwgaTtACTtK2lHYAYwJKmBdweOb+C7/wK+LGnv5Ludk/bVQLus46aSeVAXyXGHJm9nAF9P2r4CdCrWjzIrNQduK6c/kalfP5MsfHsrmX8F3gO8DMwB/gA8tuUXI+IdMnXpuyU9D/w52XUfcPqmi5PARcBhycXPeXw0u+VK4DhJz5Ap2Swq0W80Kzo/HdDMLGWccZuZpYwDt5lZyjhwm5mljAO3mVnKOHCbmaWMA7eZWco4cJuZpcz/B0uZRQU3ugMuAAAAAElFTkSuQmCC"/>
          <p:cNvSpPr>
            <a:spLocks noChangeAspect="1" noChangeArrowheads="1"/>
          </p:cNvSpPr>
          <p:nvPr/>
        </p:nvSpPr>
        <p:spPr bwMode="auto">
          <a:xfrm>
            <a:off x="34925" y="-68263"/>
            <a:ext cx="304800" cy="3866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dirty="0"/>
          </a:p>
        </p:txBody>
      </p:sp>
      <p:pic>
        <p:nvPicPr>
          <p:cNvPr id="6" name="Picture 5"/>
          <p:cNvPicPr>
            <a:picLocks noChangeAspect="1"/>
          </p:cNvPicPr>
          <p:nvPr/>
        </p:nvPicPr>
        <p:blipFill>
          <a:blip r:embed="rId2"/>
          <a:stretch>
            <a:fillRect/>
          </a:stretch>
        </p:blipFill>
        <p:spPr>
          <a:xfrm>
            <a:off x="339725" y="3797897"/>
            <a:ext cx="3486150" cy="2495550"/>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57" y="753228"/>
            <a:ext cx="9970625" cy="1080938"/>
          </a:xfrm>
        </p:spPr>
        <p:txBody>
          <a:bodyPr/>
          <a:lstStyle/>
          <a:p>
            <a:r>
              <a:rPr lang="en-US" dirty="0"/>
              <a:t>Output Using Masking Segmentation Technique</a:t>
            </a:r>
            <a:endParaRPr lang="en-IN" dirty="0"/>
          </a:p>
        </p:txBody>
      </p:sp>
      <p:sp>
        <p:nvSpPr>
          <p:cNvPr id="5" name="Rectangle 4"/>
          <p:cNvSpPr/>
          <p:nvPr/>
        </p:nvSpPr>
        <p:spPr>
          <a:xfrm>
            <a:off x="323557" y="2053883"/>
            <a:ext cx="9580098" cy="2462213"/>
          </a:xfrm>
          <a:prstGeom prst="rect">
            <a:avLst/>
          </a:prstGeom>
        </p:spPr>
        <p:txBody>
          <a:bodyPr wrap="square">
            <a:spAutoFit/>
          </a:bodyPr>
          <a:lstStyle/>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Accuracy: 93.85964912280701%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[[149 8] [ 13 172]]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Precision=TP/TP+FP: 91.9753086419753 %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Sensitivity=TP/TP+FN: 94.90445859872611 %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Specificity=TN/TN+FP: 92.97297297297297 %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F1-Score: 93.41692789968651 %</a:t>
            </a:r>
            <a:r>
              <a:rPr lang="en-US" altLang="en-US" sz="2400" dirty="0"/>
              <a:t> </a:t>
            </a:r>
          </a:p>
          <a:p>
            <a:pPr lvl="0" defTabSz="914400" eaLnBrk="0" fontAlgn="base" hangingPunct="0">
              <a:spcBef>
                <a:spcPct val="0"/>
              </a:spcBef>
              <a:spcAft>
                <a:spcPct val="0"/>
              </a:spcAft>
            </a:pPr>
            <a:endParaRPr lang="en-US" altLang="en-US" sz="4000" dirty="0">
              <a:latin typeface="Arial" panose="020B0604020202090204" pitchFamily="34" charset="0"/>
            </a:endParaRPr>
          </a:p>
        </p:txBody>
      </p:sp>
      <p:pic>
        <p:nvPicPr>
          <p:cNvPr id="6" name="Picture 5"/>
          <p:cNvPicPr>
            <a:picLocks noChangeAspect="1"/>
          </p:cNvPicPr>
          <p:nvPr/>
        </p:nvPicPr>
        <p:blipFill>
          <a:blip r:embed="rId2"/>
          <a:stretch>
            <a:fillRect/>
          </a:stretch>
        </p:blipFill>
        <p:spPr>
          <a:xfrm>
            <a:off x="470242" y="3939687"/>
            <a:ext cx="4017352" cy="2615858"/>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4</a:t>
            </a:fld>
            <a:endParaRPr lang="en-US" dirty="0"/>
          </a:p>
        </p:txBody>
      </p:sp>
      <p:pic>
        <p:nvPicPr>
          <p:cNvPr id="6" name="Picture 5"/>
          <p:cNvPicPr>
            <a:picLocks noChangeAspect="1"/>
          </p:cNvPicPr>
          <p:nvPr/>
        </p:nvPicPr>
        <p:blipFill>
          <a:blip r:embed="rId2"/>
          <a:stretch>
            <a:fillRect/>
          </a:stretch>
        </p:blipFill>
        <p:spPr>
          <a:xfrm>
            <a:off x="139700" y="147955"/>
            <a:ext cx="5553710" cy="4349750"/>
          </a:xfrm>
          <a:prstGeom prst="rect">
            <a:avLst/>
          </a:prstGeom>
        </p:spPr>
      </p:pic>
      <p:pic>
        <p:nvPicPr>
          <p:cNvPr id="4" name="Picture 3"/>
          <p:cNvPicPr>
            <a:picLocks noChangeAspect="1"/>
          </p:cNvPicPr>
          <p:nvPr/>
        </p:nvPicPr>
        <p:blipFill>
          <a:blip r:embed="rId3"/>
          <a:stretch>
            <a:fillRect/>
          </a:stretch>
        </p:blipFill>
        <p:spPr>
          <a:xfrm>
            <a:off x="5841624" y="2080188"/>
            <a:ext cx="5680667" cy="440822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Inference</a:t>
            </a:r>
          </a:p>
        </p:txBody>
      </p:sp>
      <p:sp>
        <p:nvSpPr>
          <p:cNvPr id="3" name="Content Placeholder 2"/>
          <p:cNvSpPr>
            <a:spLocks noGrp="1"/>
          </p:cNvSpPr>
          <p:nvPr>
            <p:ph idx="1"/>
          </p:nvPr>
        </p:nvSpPr>
        <p:spPr>
          <a:xfrm>
            <a:off x="476517" y="2530056"/>
            <a:ext cx="11153105" cy="3599316"/>
          </a:xfrm>
        </p:spPr>
        <p:txBody>
          <a:bodyPr/>
          <a:lstStyle/>
          <a:p>
            <a:pPr algn="just"/>
            <a:r>
              <a:rPr lang="en-IN" dirty="0"/>
              <a:t>Accuracy of SVM and Random forest algorithm is comparable and very high this is because these algorithms don’t assume anything about features and weight of each features</a:t>
            </a:r>
            <a:r>
              <a:rPr lang="en-IN" dirty="0" smtClean="0"/>
              <a:t>.</a:t>
            </a:r>
          </a:p>
          <a:p>
            <a:pPr algn="just"/>
            <a:endParaRPr lang="en-IN" dirty="0"/>
          </a:p>
          <a:p>
            <a:pPr algn="just"/>
            <a:r>
              <a:rPr lang="en-IN" dirty="0"/>
              <a:t>The accuracy using SLIC technique is higher than using masking technique</a:t>
            </a:r>
            <a:r>
              <a:rPr lang="en-IN" dirty="0" smtClean="0"/>
              <a:t>.</a:t>
            </a:r>
          </a:p>
          <a:p>
            <a:pPr algn="just"/>
            <a:endParaRPr lang="en-IN" dirty="0"/>
          </a:p>
          <a:p>
            <a:pPr algn="just"/>
            <a:r>
              <a:rPr lang="en-IN" dirty="0"/>
              <a:t> Through confusion matrix we can see that out of 529 test data 21 we wrongly classified. This is less when we compare this to naïve bayes.</a:t>
            </a:r>
          </a:p>
          <a:p>
            <a:pPr algn="just"/>
            <a:endParaRPr lang="en-IN" dirty="0"/>
          </a:p>
        </p:txBody>
      </p:sp>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3-Random Forest</a:t>
            </a:r>
            <a:endParaRPr lang="en-IN" dirty="0"/>
          </a:p>
        </p:txBody>
      </p:sp>
      <p:sp>
        <p:nvSpPr>
          <p:cNvPr id="3" name="Content Placeholder 2"/>
          <p:cNvSpPr>
            <a:spLocks noGrp="1"/>
          </p:cNvSpPr>
          <p:nvPr>
            <p:ph idx="1"/>
          </p:nvPr>
        </p:nvSpPr>
        <p:spPr>
          <a:xfrm>
            <a:off x="0" y="2209980"/>
            <a:ext cx="7984901" cy="4540458"/>
          </a:xfrm>
        </p:spPr>
        <p:txBody>
          <a:bodyPr>
            <a:normAutofit lnSpcReduction="10000"/>
          </a:bodyPr>
          <a:lstStyle/>
          <a:p>
            <a:pPr algn="just"/>
            <a:r>
              <a:rPr lang="en-IN" dirty="0">
                <a:latin typeface="Calibri" panose="020F0502020204030204" pitchFamily="34" charset="0"/>
                <a:cs typeface="Calibri" panose="020F0502020204030204" pitchFamily="34" charset="0"/>
              </a:rPr>
              <a:t>This is a classification algorithm.</a:t>
            </a:r>
          </a:p>
          <a:p>
            <a:pPr algn="just"/>
            <a:r>
              <a:rPr lang="en-IN" dirty="0">
                <a:latin typeface="Calibri" panose="020F0502020204030204" pitchFamily="34" charset="0"/>
                <a:cs typeface="Calibri" panose="020F0502020204030204" pitchFamily="34" charset="0"/>
              </a:rPr>
              <a:t>The subroutine of this algorithm is decision tree.</a:t>
            </a:r>
          </a:p>
          <a:p>
            <a:pPr algn="just"/>
            <a:r>
              <a:rPr lang="en-IN" dirty="0">
                <a:latin typeface="Calibri" panose="020F0502020204030204" pitchFamily="34" charset="0"/>
                <a:cs typeface="Calibri" panose="020F0502020204030204" pitchFamily="34" charset="0"/>
              </a:rPr>
              <a:t>In this algorithm the split the data set and make different decision trees and then take an average and return the result.</a:t>
            </a:r>
          </a:p>
          <a:p>
            <a:pPr algn="just"/>
            <a:r>
              <a:rPr lang="en-IN" dirty="0">
                <a:latin typeface="Calibri" panose="020F0502020204030204" pitchFamily="34" charset="0"/>
                <a:cs typeface="Calibri" panose="020F0502020204030204" pitchFamily="34" charset="0"/>
              </a:rPr>
              <a:t>Bagging method is used in Random Forest i.e. we fit multiple model in one algorithm.</a:t>
            </a:r>
          </a:p>
          <a:p>
            <a:pPr algn="just">
              <a:spcAft>
                <a:spcPts val="800"/>
              </a:spcAft>
            </a:pPr>
            <a:r>
              <a:rPr lang="en-IN" dirty="0">
                <a:latin typeface="Calibri" panose="020F0502020204030204" pitchFamily="34" charset="0"/>
                <a:cs typeface="Calibri" panose="020F0502020204030204" pitchFamily="34" charset="0"/>
              </a:rPr>
              <a:t>While building subsets of data for trees, the word “random” comes into the picture. A subset of data is made by randomly selecting x number of features (columns) and y number of examples (rows) from the original dataset of n features and m examples.</a:t>
            </a:r>
          </a:p>
          <a:p>
            <a:pPr algn="just">
              <a:spcAft>
                <a:spcPts val="800"/>
              </a:spcAft>
            </a:pPr>
            <a:endParaRPr lang="en-US" dirty="0">
              <a:latin typeface="Calibri" panose="020F0502020204030204" pitchFamily="34" charset="0"/>
              <a:cs typeface="Calibri" panose="020F0502020204030204" pitchFamily="34" charset="0"/>
            </a:endParaRPr>
          </a:p>
          <a:p>
            <a:pPr algn="just">
              <a:spcAft>
                <a:spcPts val="800"/>
              </a:spcAft>
            </a:pPr>
            <a:endParaRPr lang="en-IN" dirty="0">
              <a:latin typeface="Calibri" panose="020F0502020204030204" pitchFamily="34" charset="0"/>
              <a:cs typeface="Calibri" panose="020F0502020204030204" pitchFamily="34" charset="0"/>
            </a:endParaRPr>
          </a:p>
          <a:p>
            <a:pPr algn="just">
              <a:spcAft>
                <a:spcPts val="800"/>
              </a:spcAft>
            </a:pPr>
            <a:endParaRPr lang="en-US" dirty="0">
              <a:latin typeface="Calibri" panose="020F0502020204030204" pitchFamily="34" charset="0"/>
              <a:cs typeface="Calibri" panose="020F0502020204030204" pitchFamily="34" charset="0"/>
            </a:endParaRPr>
          </a:p>
          <a:p>
            <a:pPr algn="just">
              <a:spcAft>
                <a:spcPts val="800"/>
              </a:spcAft>
            </a:pPr>
            <a:endParaRPr lang="en-US" dirty="0">
              <a:latin typeface="Calibri" panose="020F0502020204030204" pitchFamily="34" charset="0"/>
              <a:cs typeface="Calibri" panose="020F0502020204030204" pitchFamily="34" charset="0"/>
            </a:endParaRPr>
          </a:p>
          <a:p>
            <a:pPr algn="just">
              <a:spcAft>
                <a:spcPts val="800"/>
              </a:spcAft>
            </a:pPr>
            <a:endParaRPr lang="en-IN" dirty="0">
              <a:latin typeface="Calibri" panose="020F0502020204030204" pitchFamily="34" charset="0"/>
              <a:cs typeface="Calibri" panose="020F0502020204030204" pitchFamily="34" charset="0"/>
            </a:endParaRPr>
          </a:p>
          <a:p>
            <a:pPr algn="just">
              <a:spcAft>
                <a:spcPts val="800"/>
              </a:spcAft>
            </a:pPr>
            <a:endParaRPr lang="en-US" dirty="0">
              <a:latin typeface="Calibri" panose="020F0502020204030204" pitchFamily="34" charset="0"/>
              <a:cs typeface="Calibri" panose="020F0502020204030204" pitchFamily="34" charset="0"/>
            </a:endParaRPr>
          </a:p>
          <a:p>
            <a:pPr algn="just"/>
            <a:endParaRPr lang="en-IN" dirty="0"/>
          </a:p>
        </p:txBody>
      </p:sp>
      <p:pic>
        <p:nvPicPr>
          <p:cNvPr id="4" name="Picture 4" descr="Random Fo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6901" y="2572318"/>
            <a:ext cx="3733800" cy="38157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D22F896-40B5-4ADD-8801-0D06FADFA095}"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9700" y="457200"/>
            <a:ext cx="10279308" cy="6192175"/>
          </a:xfrm>
        </p:spPr>
        <p:txBody>
          <a:bodyPr>
            <a:normAutofit fontScale="92500" lnSpcReduction="20000"/>
          </a:bodyPr>
          <a:lstStyle/>
          <a:p>
            <a:pPr>
              <a:lnSpc>
                <a:spcPts val="1680"/>
              </a:lnSpc>
              <a:spcBef>
                <a:spcPts val="1500"/>
              </a:spcBef>
              <a:spcAft>
                <a:spcPts val="1500"/>
              </a:spcAft>
            </a:pPr>
            <a:r>
              <a:rPr lang="en-IN" sz="1800" dirty="0">
                <a:ea typeface="Times New Roman" panose="02020503050405090304" pitchFamily="18" charset="0"/>
                <a:cs typeface="Mangal" panose="02040503050203030202" pitchFamily="18" charset="0"/>
              </a:rPr>
              <a:t>We split the data on the basis of:</a:t>
            </a:r>
          </a:p>
          <a:p>
            <a:pPr marL="0" indent="0">
              <a:lnSpc>
                <a:spcPts val="1680"/>
              </a:lnSpc>
              <a:spcBef>
                <a:spcPts val="1500"/>
              </a:spcBef>
              <a:spcAft>
                <a:spcPts val="1500"/>
              </a:spcAft>
              <a:buNone/>
            </a:pPr>
            <a:r>
              <a:rPr lang="en-IN" sz="1800" b="1" dirty="0">
                <a:solidFill>
                  <a:schemeClr val="bg1"/>
                </a:solidFill>
                <a:ea typeface="Times New Roman" panose="02020503050405090304" pitchFamily="18" charset="0"/>
                <a:cs typeface="Mangal" panose="02040503050203030202" pitchFamily="18" charset="0"/>
              </a:rPr>
              <a:t> Information Gain</a:t>
            </a:r>
            <a:r>
              <a:rPr lang="en-US" sz="1800" b="1" dirty="0">
                <a:solidFill>
                  <a:schemeClr val="bg1"/>
                </a:solidFill>
                <a:ea typeface="Times New Roman" panose="02020503050405090304" pitchFamily="18" charset="0"/>
                <a:cs typeface="Mangal" panose="02040503050203030202" pitchFamily="18" charset="0"/>
              </a:rPr>
              <a:t>                                                                                                                                      </a:t>
            </a:r>
            <a:r>
              <a:rPr lang="en-IN" sz="1800" dirty="0">
                <a:ea typeface="Times New Roman" panose="02020503050405090304" pitchFamily="18" charset="0"/>
                <a:cs typeface="Mangal" panose="02040503050203030202" pitchFamily="18" charset="0"/>
              </a:rPr>
              <a:t>The information gain is the amount by which the Entropy of the system reduces due to the split that we have done. We have created the tree using observations. We split the with respect to feature X when Gain(S,A) is maximum among the remaining features.</a:t>
            </a:r>
          </a:p>
          <a:p>
            <a:pPr marL="0" indent="0">
              <a:lnSpc>
                <a:spcPts val="1680"/>
              </a:lnSpc>
              <a:spcBef>
                <a:spcPts val="1500"/>
              </a:spcBef>
              <a:spcAft>
                <a:spcPts val="1500"/>
              </a:spcAft>
              <a:buNone/>
            </a:pPr>
            <a:endParaRPr lang="en-US" sz="1800" dirty="0">
              <a:ea typeface="Times New Roman" panose="02020503050405090304" pitchFamily="18"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IN" sz="1800" dirty="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lang="en-IN" sz="1800" dirty="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pPr>
            <a:r>
              <a:rPr lang="en-IN" sz="1800" dirty="0">
                <a:cs typeface="Calibri" panose="020F0502020204030204" pitchFamily="34" charset="0"/>
              </a:rPr>
              <a:t>Entropy is a measure of the randomness of a system. The entropy of sample space S is the expected number of bits needed to encode the class of a randomly drawn member of S.  Lets suppose we have 14 rows in our data so 14 members.</a:t>
            </a:r>
            <a:r>
              <a:rPr lang="en-IN" sz="1800" b="1" dirty="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None/>
            </a:pPr>
            <a:r>
              <a:rPr lang="en-IN" sz="1800" b="1" dirty="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None/>
            </a:pPr>
            <a:endParaRPr lang="en-IN" sz="1800" b="1" dirty="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lang="en-US" sz="1800" b="1" dirty="0">
              <a:cs typeface="Calibri" panose="020F0502020204030204" pitchFamily="34" charset="0"/>
            </a:endParaRPr>
          </a:p>
          <a:p>
            <a:pPr marL="0" indent="0">
              <a:spcAft>
                <a:spcPts val="1575"/>
              </a:spcAft>
              <a:buNone/>
            </a:pPr>
            <a:r>
              <a:rPr lang="en-IN" sz="1800" dirty="0">
                <a:cs typeface="Calibri" panose="020F0502020204030204" pitchFamily="34" charset="0"/>
              </a:rPr>
              <a:t>The entropy of the system is calculated by the above formula where p(x) is the probability of getting class x from those 14 members(assuming). We have two classes here one is Yes and the Other is No in target column.  </a:t>
            </a:r>
          </a:p>
          <a:p>
            <a:pPr marL="0" indent="0">
              <a:lnSpc>
                <a:spcPct val="120000"/>
              </a:lnSpc>
              <a:spcAft>
                <a:spcPts val="1575"/>
              </a:spcAft>
              <a:buNone/>
            </a:pPr>
            <a:r>
              <a:rPr lang="en-IN" sz="1800" b="1" dirty="0">
                <a:cs typeface="Calibri" panose="020F0502020204030204" pitchFamily="34" charset="0"/>
              </a:rPr>
              <a:t>			E(S)= -[p(Yes)*log(p(Yes))+ p(No)*log(p(No))];</a:t>
            </a:r>
            <a:r>
              <a:rPr lang="en-US" sz="1800" b="1" dirty="0">
                <a:cs typeface="Calibri" panose="020F0502020204030204" pitchFamily="34" charset="0"/>
              </a:rPr>
              <a:t>     </a:t>
            </a:r>
          </a:p>
          <a:p>
            <a:pPr marL="0" indent="0">
              <a:lnSpc>
                <a:spcPct val="120000"/>
              </a:lnSpc>
              <a:spcAft>
                <a:spcPts val="1575"/>
              </a:spcAft>
              <a:buNone/>
            </a:pPr>
            <a:r>
              <a:rPr lang="en-IN" sz="1800" dirty="0">
                <a:cs typeface="Calibri" panose="020F0502020204030204" pitchFamily="34" charset="0"/>
              </a:rPr>
              <a:t>			Here yes means diseased otherwise healthy</a:t>
            </a:r>
          </a:p>
          <a:p>
            <a:pPr algn="ctr">
              <a:spcAft>
                <a:spcPts val="800"/>
              </a:spcAft>
            </a:pPr>
            <a:endParaRPr lang="en-US" sz="1800" dirty="0">
              <a:latin typeface="Calibri" panose="020F0502020204030204" pitchFamily="34" charset="0"/>
              <a:cs typeface="Calibri" panose="020F0502020204030204" pitchFamily="34" charset="0"/>
            </a:endParaRPr>
          </a:p>
          <a:p>
            <a:pPr algn="ctr">
              <a:spcAft>
                <a:spcPts val="800"/>
              </a:spcAft>
            </a:pPr>
            <a:endParaRPr lang="en-US" sz="14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b="1" dirty="0">
              <a:solidFill>
                <a:schemeClr val="bg1"/>
              </a:solidFill>
              <a:cs typeface="Times New Roman" panose="0202050305040509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1" i="0" u="none" strike="noStrike" cap="none" normalizeH="0" baseline="0" dirty="0">
              <a:ln>
                <a:noFill/>
              </a:ln>
              <a:solidFill>
                <a:schemeClr val="bg1"/>
              </a:solidFill>
              <a:effectLst/>
              <a:cs typeface="Times New Roman" panose="02020503050405090304" pitchFamily="18" charset="0"/>
            </a:endParaRPr>
          </a:p>
          <a:p>
            <a:pPr marL="0" indent="0">
              <a:lnSpc>
                <a:spcPct val="107000"/>
              </a:lnSpc>
              <a:spcAft>
                <a:spcPts val="1575"/>
              </a:spcAft>
              <a:buNone/>
            </a:pPr>
            <a:endParaRPr lang="en-IN" sz="1800" dirty="0">
              <a:ea typeface="Times New Roman" panose="02020503050405090304" pitchFamily="18" charset="0"/>
              <a:cs typeface="Mangal" panose="02040503050203030202" pitchFamily="18" charset="0"/>
            </a:endParaRPr>
          </a:p>
          <a:p>
            <a:pPr marL="0" indent="0">
              <a:lnSpc>
                <a:spcPct val="107000"/>
              </a:lnSpc>
              <a:spcAft>
                <a:spcPts val="1575"/>
              </a:spcAft>
              <a:buNone/>
            </a:pPr>
            <a:endParaRPr lang="en-US" sz="2000" dirty="0">
              <a:ea typeface="Calibri" panose="020F0502020204030204" pitchFamily="34" charset="0"/>
              <a:cs typeface="Mangal" panose="02040503050203030202" pitchFamily="18" charset="0"/>
            </a:endParaRPr>
          </a:p>
          <a:p>
            <a:pPr marL="0" indent="0">
              <a:lnSpc>
                <a:spcPct val="107000"/>
              </a:lnSpc>
              <a:spcAft>
                <a:spcPts val="1575"/>
              </a:spcAft>
              <a:buNone/>
            </a:pPr>
            <a:endParaRPr lang="en-US" sz="2000" dirty="0">
              <a:ea typeface="Calibri" panose="020F0502020204030204" pitchFamily="34" charset="0"/>
              <a:cs typeface="Mangal" panose="02040503050203030202" pitchFamily="18" charset="0"/>
            </a:endParaRPr>
          </a:p>
          <a:p>
            <a:endParaRPr lang="en-IN" dirty="0"/>
          </a:p>
        </p:txBody>
      </p:sp>
      <p:sp>
        <p:nvSpPr>
          <p:cNvPr id="2" name="Slide Number Placeholder 1"/>
          <p:cNvSpPr>
            <a:spLocks noGrp="1"/>
          </p:cNvSpPr>
          <p:nvPr>
            <p:ph type="sldNum" sz="quarter" idx="12"/>
          </p:nvPr>
        </p:nvSpPr>
        <p:spPr/>
        <p:txBody>
          <a:bodyPr/>
          <a:lstStyle/>
          <a:p>
            <a:fld id="{6D22F896-40B5-4ADD-8801-0D06FADFA095}" type="slidenum">
              <a:rPr lang="en-US" smtClean="0"/>
              <a:t>42</a:t>
            </a:fld>
            <a:endParaRPr lang="en-US" dirty="0"/>
          </a:p>
        </p:txBody>
      </p:sp>
      <p:pic>
        <p:nvPicPr>
          <p:cNvPr id="5" name="Picture 4" descr="Random Forests - Gain Formula"/>
          <p:cNvPicPr/>
          <p:nvPr/>
        </p:nvPicPr>
        <p:blipFill>
          <a:blip r:embed="rId2">
            <a:extLst>
              <a:ext uri="{28A0092B-C50C-407E-A947-70E740481C1C}">
                <a14:useLocalDpi xmlns:a14="http://schemas.microsoft.com/office/drawing/2010/main" val="0"/>
              </a:ext>
            </a:extLst>
          </a:blip>
          <a:srcRect/>
          <a:stretch>
            <a:fillRect/>
          </a:stretch>
        </p:blipFill>
        <p:spPr bwMode="auto">
          <a:xfrm>
            <a:off x="1807446" y="2099113"/>
            <a:ext cx="3989672" cy="777251"/>
          </a:xfrm>
          <a:prstGeom prst="rect">
            <a:avLst/>
          </a:prstGeom>
          <a:noFill/>
          <a:ln>
            <a:noFill/>
          </a:ln>
        </p:spPr>
      </p:pic>
      <p:pic>
        <p:nvPicPr>
          <p:cNvPr id="7" name="Picture 6"/>
          <p:cNvPicPr>
            <a:picLocks noChangeAspect="1"/>
          </p:cNvPicPr>
          <p:nvPr/>
        </p:nvPicPr>
        <p:blipFill rotWithShape="1">
          <a:blip r:embed="rId3"/>
          <a:srcRect t="9541" b="13903"/>
          <a:stretch>
            <a:fillRect/>
          </a:stretch>
        </p:blipFill>
        <p:spPr>
          <a:xfrm>
            <a:off x="3880743" y="3808519"/>
            <a:ext cx="2167705" cy="61256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4294967295"/>
          </p:nvPr>
        </p:nvPicPr>
        <p:blipFill>
          <a:blip r:embed="rId2">
            <a:extLst>
              <a:ext uri="{28A0092B-C50C-407E-A947-70E740481C1C}">
                <a14:useLocalDpi xmlns:a14="http://schemas.microsoft.com/office/drawing/2010/main" val="0"/>
              </a:ext>
            </a:extLst>
          </a:blip>
          <a:stretch>
            <a:fillRect/>
          </a:stretch>
        </p:blipFill>
        <p:spPr>
          <a:xfrm>
            <a:off x="736600" y="571500"/>
            <a:ext cx="9664700" cy="59182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Conclusive Steps for Random Forest using previously mentioned formulas and concepts.</a:t>
            </a:r>
            <a:endParaRPr lang="en-IN" dirty="0"/>
          </a:p>
        </p:txBody>
      </p:sp>
      <p:pic>
        <p:nvPicPr>
          <p:cNvPr id="4" name="Content Placeholder 4"/>
          <p:cNvPicPr>
            <a:picLocks noGrp="1" noChangeAspect="1"/>
          </p:cNvPicPr>
          <p:nvPr>
            <p:ph idx="1"/>
          </p:nvPr>
        </p:nvPicPr>
        <p:blipFill rotWithShape="1">
          <a:blip r:embed="rId3"/>
          <a:srcRect l="37071" t="46814" r="28517" b="32958"/>
          <a:stretch>
            <a:fillRect/>
          </a:stretch>
        </p:blipFill>
        <p:spPr>
          <a:xfrm>
            <a:off x="199486" y="2387600"/>
            <a:ext cx="10481214" cy="4152900"/>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Classifier implementation and results</a:t>
            </a:r>
          </a:p>
        </p:txBody>
      </p:sp>
      <p:sp>
        <p:nvSpPr>
          <p:cNvPr id="4" name="Slide Number Placeholder 3"/>
          <p:cNvSpPr>
            <a:spLocks noGrp="1"/>
          </p:cNvSpPr>
          <p:nvPr>
            <p:ph type="sldNum" sz="quarter" idx="12"/>
          </p:nvPr>
        </p:nvSpPr>
        <p:spPr/>
        <p:txBody>
          <a:bodyPr/>
          <a:lstStyle/>
          <a:p>
            <a:fld id="{6D22F896-40B5-4ADD-8801-0D06FADFA095}" type="slidenum">
              <a:rPr lang="en-US" smtClean="0"/>
              <a:t>45</a:t>
            </a:fld>
            <a:endParaRPr lang="en-US" dirty="0"/>
          </a:p>
        </p:txBody>
      </p:sp>
      <p:pic>
        <p:nvPicPr>
          <p:cNvPr id="6" name="Picture 5"/>
          <p:cNvPicPr>
            <a:picLocks noChangeAspect="1"/>
          </p:cNvPicPr>
          <p:nvPr/>
        </p:nvPicPr>
        <p:blipFill>
          <a:blip r:embed="rId2"/>
          <a:srcRect l="2672" t="7213" r="8100" b="6885"/>
          <a:stretch>
            <a:fillRect/>
          </a:stretch>
        </p:blipFill>
        <p:spPr>
          <a:xfrm>
            <a:off x="1370908" y="2401228"/>
            <a:ext cx="8923274" cy="401244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Using SLIC Segmentation Technique</a:t>
            </a:r>
            <a:endParaRPr lang="en-IN" dirty="0"/>
          </a:p>
        </p:txBody>
      </p:sp>
      <p:sp>
        <p:nvSpPr>
          <p:cNvPr id="5" name="Rectangle 4"/>
          <p:cNvSpPr/>
          <p:nvPr/>
        </p:nvSpPr>
        <p:spPr>
          <a:xfrm>
            <a:off x="324853" y="2069432"/>
            <a:ext cx="8819147" cy="2031325"/>
          </a:xfrm>
          <a:prstGeom prst="rect">
            <a:avLst/>
          </a:prstGeom>
        </p:spPr>
        <p:txBody>
          <a:bodyPr wrap="square">
            <a:spAutoFit/>
          </a:bodyPr>
          <a:lstStyle/>
          <a:p>
            <a:pPr lvl="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Accuracy: 97.36842105263158% </a:t>
            </a:r>
          </a:p>
          <a:p>
            <a:pPr lvl="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[[153 4] [ 5 180]] </a:t>
            </a:r>
          </a:p>
          <a:p>
            <a:pPr lvl="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Precision=TP/TP+FP: 96.83544303797468 % </a:t>
            </a:r>
          </a:p>
          <a:p>
            <a:pPr lvl="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Sensitivity=TP/TP+FN: 97.45222929936305 % </a:t>
            </a:r>
          </a:p>
          <a:p>
            <a:pPr lvl="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Specificity=TN/TN+FP: 97.29729729729729 % </a:t>
            </a:r>
          </a:p>
          <a:p>
            <a:pPr lvl="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F1-Score: 97.14285714285715 %</a:t>
            </a:r>
          </a:p>
          <a:p>
            <a:pPr lvl="0" eaLnBrk="0" fontAlgn="base" hangingPunct="0">
              <a:spcBef>
                <a:spcPct val="0"/>
              </a:spcBef>
              <a:spcAft>
                <a:spcPct val="0"/>
              </a:spcAft>
            </a:pPr>
            <a:r>
              <a:rPr lang="en-US" altLang="en-US" dirty="0"/>
              <a:t> </a:t>
            </a:r>
            <a:endParaRPr lang="en-US" altLang="en-US" sz="4000" dirty="0">
              <a:latin typeface="Arial" panose="020B0604020202090204" pitchFamily="34" charset="0"/>
            </a:endParaRPr>
          </a:p>
        </p:txBody>
      </p:sp>
      <p:pic>
        <p:nvPicPr>
          <p:cNvPr id="6" name="Picture 5"/>
          <p:cNvPicPr>
            <a:picLocks noChangeAspect="1"/>
          </p:cNvPicPr>
          <p:nvPr/>
        </p:nvPicPr>
        <p:blipFill>
          <a:blip r:embed="rId2"/>
          <a:stretch>
            <a:fillRect/>
          </a:stretch>
        </p:blipFill>
        <p:spPr>
          <a:xfrm>
            <a:off x="442662" y="3858628"/>
            <a:ext cx="3486150" cy="2533650"/>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6" y="2117557"/>
            <a:ext cx="11314758" cy="4612717"/>
          </a:xfrm>
          <a:prstGeom prst="rect">
            <a:avLst/>
          </a:prstGeom>
        </p:spPr>
      </p:pic>
      <p:sp>
        <p:nvSpPr>
          <p:cNvPr id="4" name="Title 3"/>
          <p:cNvSpPr>
            <a:spLocks noGrp="1"/>
          </p:cNvSpPr>
          <p:nvPr>
            <p:ph type="title"/>
          </p:nvPr>
        </p:nvSpPr>
        <p:spPr>
          <a:xfrm>
            <a:off x="734109" y="753228"/>
            <a:ext cx="9613861" cy="1080938"/>
          </a:xfrm>
        </p:spPr>
        <p:txBody>
          <a:bodyPr/>
          <a:lstStyle/>
          <a:p>
            <a:r>
              <a:rPr lang="en-US" dirty="0"/>
              <a:t>Contribution of Each feature in Classification</a:t>
            </a:r>
            <a:endParaRPr lang="en-IN" dirty="0"/>
          </a:p>
        </p:txBody>
      </p:sp>
      <p:sp>
        <p:nvSpPr>
          <p:cNvPr id="2" name="Slide Number Placeholder 1"/>
          <p:cNvSpPr>
            <a:spLocks noGrp="1"/>
          </p:cNvSpPr>
          <p:nvPr>
            <p:ph type="sldNum" sz="quarter" idx="12"/>
          </p:nvPr>
        </p:nvSpPr>
        <p:spPr/>
        <p:txBody>
          <a:bodyPr/>
          <a:lstStyle/>
          <a:p>
            <a:fld id="{6D22F896-40B5-4ADD-8801-0D06FADFA095}" type="slidenum">
              <a:rPr lang="en-US" smtClean="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Using Masking Segmentation Technique</a:t>
            </a:r>
            <a:endParaRPr lang="en-IN" dirty="0"/>
          </a:p>
        </p:txBody>
      </p:sp>
      <p:sp>
        <p:nvSpPr>
          <p:cNvPr id="5" name="Rectangle 4"/>
          <p:cNvSpPr/>
          <p:nvPr/>
        </p:nvSpPr>
        <p:spPr>
          <a:xfrm>
            <a:off x="351691" y="2053883"/>
            <a:ext cx="9495693" cy="2123658"/>
          </a:xfrm>
          <a:prstGeom prst="rect">
            <a:avLst/>
          </a:prstGeom>
        </p:spPr>
        <p:txBody>
          <a:bodyPr wrap="square">
            <a:spAutoFit/>
          </a:bodyPr>
          <a:lstStyle/>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Accuracy: 97.36842105263158%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[[153 4] [ 5 180]]</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 Precision=TP/TP+FP: 96.83544303797468 %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Sensitivity=TP/TP+FN: 97.45222929936305%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Specificity=TN/TN+FP: 97.29729729729729 % </a:t>
            </a:r>
          </a:p>
          <a:p>
            <a:pPr lvl="0" defTabSz="914400" eaLnBrk="0" fontAlgn="base" hangingPunct="0">
              <a:spcBef>
                <a:spcPct val="0"/>
              </a:spcBef>
              <a:spcAft>
                <a:spcPct val="0"/>
              </a:spcAft>
            </a:pPr>
            <a:r>
              <a:rPr lang="en-US" altLang="en-US" dirty="0">
                <a:solidFill>
                  <a:srgbClr val="000000"/>
                </a:solidFill>
                <a:latin typeface="Courier New" panose="02070409020205090404" pitchFamily="49" charset="0"/>
                <a:cs typeface="Courier New" panose="02070409020205090404" pitchFamily="49" charset="0"/>
              </a:rPr>
              <a:t>F1-Score: 97.14285714285715 %</a:t>
            </a:r>
          </a:p>
          <a:p>
            <a:pPr lvl="0" defTabSz="914400" eaLnBrk="0" fontAlgn="base" hangingPunct="0">
              <a:spcBef>
                <a:spcPct val="0"/>
              </a:spcBef>
              <a:spcAft>
                <a:spcPct val="0"/>
              </a:spcAft>
            </a:pPr>
            <a:r>
              <a:rPr lang="en-US" altLang="en-US" sz="2400" dirty="0"/>
              <a:t> </a:t>
            </a:r>
            <a:endParaRPr lang="en-US" altLang="en-US" sz="4000" dirty="0">
              <a:latin typeface="Arial" panose="020B0604020202090204" pitchFamily="34" charset="0"/>
            </a:endParaRPr>
          </a:p>
        </p:txBody>
      </p:sp>
      <p:pic>
        <p:nvPicPr>
          <p:cNvPr id="6" name="Picture 5"/>
          <p:cNvPicPr>
            <a:picLocks noChangeAspect="1"/>
          </p:cNvPicPr>
          <p:nvPr/>
        </p:nvPicPr>
        <p:blipFill>
          <a:blip r:embed="rId2"/>
          <a:stretch>
            <a:fillRect/>
          </a:stretch>
        </p:blipFill>
        <p:spPr>
          <a:xfrm>
            <a:off x="351691" y="3878434"/>
            <a:ext cx="4375054" cy="2533650"/>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 of Each feature in Classification</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93102"/>
            <a:ext cx="11228293" cy="4864898"/>
          </a:xfrm>
        </p:spPr>
      </p:pic>
      <p:sp>
        <p:nvSpPr>
          <p:cNvPr id="3" name="Slide Number Placeholder 2"/>
          <p:cNvSpPr>
            <a:spLocks noGrp="1"/>
          </p:cNvSpPr>
          <p:nvPr>
            <p:ph type="sldNum" sz="quarter" idx="12"/>
          </p:nvPr>
        </p:nvSpPr>
        <p:spPr/>
        <p:txBody>
          <a:bodyPr/>
          <a:lstStyle/>
          <a:p>
            <a:fld id="{6D22F896-40B5-4ADD-8801-0D06FADFA095}"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5</a:t>
            </a:fld>
            <a:endParaRPr lang="en-US" dirty="0"/>
          </a:p>
        </p:txBody>
      </p:sp>
      <p:pic>
        <p:nvPicPr>
          <p:cNvPr id="5" name="image13.png"/>
          <p:cNvPicPr/>
          <p:nvPr/>
        </p:nvPicPr>
        <p:blipFill>
          <a:blip r:embed="rId2"/>
          <a:srcRect/>
          <a:stretch>
            <a:fillRect/>
          </a:stretch>
        </p:blipFill>
        <p:spPr>
          <a:xfrm>
            <a:off x="1106463" y="2045388"/>
            <a:ext cx="10200067" cy="4031096"/>
          </a:xfrm>
          <a:prstGeom prst="rect">
            <a:avLst/>
          </a:prstGeom>
        </p:spPr>
      </p:pic>
      <p:sp>
        <p:nvSpPr>
          <p:cNvPr id="6" name="Rectangle 5"/>
          <p:cNvSpPr/>
          <p:nvPr/>
        </p:nvSpPr>
        <p:spPr>
          <a:xfrm>
            <a:off x="4907503" y="6076484"/>
            <a:ext cx="2016386" cy="369332"/>
          </a:xfrm>
          <a:prstGeom prst="rect">
            <a:avLst/>
          </a:prstGeom>
        </p:spPr>
        <p:txBody>
          <a:bodyPr wrap="none">
            <a:spAutoFit/>
          </a:bodyPr>
          <a:lstStyle/>
          <a:p>
            <a:r>
              <a:rPr lang="en-US" i="1" dirty="0">
                <a:latin typeface="Times New Roman" panose="02020503050405090304" pitchFamily="18" charset="0"/>
                <a:ea typeface="Arial" panose="020B0604020202090204" pitchFamily="34" charset="0"/>
              </a:rPr>
              <a:t>System Architecture</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Inference</a:t>
            </a:r>
          </a:p>
        </p:txBody>
      </p:sp>
      <p:sp>
        <p:nvSpPr>
          <p:cNvPr id="3" name="Content Placeholder 2"/>
          <p:cNvSpPr>
            <a:spLocks noGrp="1"/>
          </p:cNvSpPr>
          <p:nvPr>
            <p:ph idx="1"/>
          </p:nvPr>
        </p:nvSpPr>
        <p:spPr>
          <a:xfrm>
            <a:off x="399246" y="2530056"/>
            <a:ext cx="11178862" cy="3599316"/>
          </a:xfrm>
        </p:spPr>
        <p:txBody>
          <a:bodyPr/>
          <a:lstStyle/>
          <a:p>
            <a:pPr algn="just"/>
            <a:r>
              <a:rPr lang="en-IN" dirty="0"/>
              <a:t>The training time of Random Forest was the highest as it checks for all possible splits at all the node. </a:t>
            </a:r>
            <a:endParaRPr lang="en-IN" dirty="0" smtClean="0"/>
          </a:p>
          <a:p>
            <a:pPr algn="just"/>
            <a:endParaRPr lang="en-IN" dirty="0"/>
          </a:p>
          <a:p>
            <a:pPr algn="just"/>
            <a:r>
              <a:rPr lang="en-IN" dirty="0"/>
              <a:t>Accuracy of Random Forest is around 98% using both the segmentation technique</a:t>
            </a:r>
            <a:r>
              <a:rPr lang="en-IN" dirty="0" smtClean="0"/>
              <a:t>.</a:t>
            </a:r>
          </a:p>
          <a:p>
            <a:pPr algn="just"/>
            <a:endParaRPr lang="en-IN" dirty="0"/>
          </a:p>
          <a:p>
            <a:pPr algn="just"/>
            <a:r>
              <a:rPr lang="en-IN" dirty="0"/>
              <a:t>The confusion matrix suggest that 9 out of 529 test image were wrongly classified which is lowest compared to other two classifier.</a:t>
            </a:r>
          </a:p>
        </p:txBody>
      </p:sp>
      <p:sp>
        <p:nvSpPr>
          <p:cNvPr id="4" name="Slide Number Placeholder 3"/>
          <p:cNvSpPr>
            <a:spLocks noGrp="1"/>
          </p:cNvSpPr>
          <p:nvPr>
            <p:ph type="sldNum" sz="quarter" idx="12"/>
          </p:nvPr>
        </p:nvSpPr>
        <p:spPr/>
        <p:txBody>
          <a:bodyPr/>
          <a:lstStyle/>
          <a:p>
            <a:fld id="{6D22F896-40B5-4ADD-8801-0D06FADFA095}"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Analysis and Comparison of Algorithms. </a:t>
            </a:r>
            <a:endParaRPr lang="en-IN" dirty="0"/>
          </a:p>
        </p:txBody>
      </p:sp>
      <p:sp>
        <p:nvSpPr>
          <p:cNvPr id="4" name="Slide Number Placeholder 3"/>
          <p:cNvSpPr>
            <a:spLocks noGrp="1"/>
          </p:cNvSpPr>
          <p:nvPr>
            <p:ph type="sldNum" sz="quarter" idx="12"/>
          </p:nvPr>
        </p:nvSpPr>
        <p:spPr/>
        <p:txBody>
          <a:bodyPr/>
          <a:lstStyle/>
          <a:p>
            <a:fld id="{6D22F896-40B5-4ADD-8801-0D06FADFA095}" type="slidenum">
              <a:rPr lang="en-US" smtClean="0"/>
              <a:t>51</a:t>
            </a:fld>
            <a:endParaRPr lang="en-US" dirty="0"/>
          </a:p>
        </p:txBody>
      </p:sp>
      <p:sp>
        <p:nvSpPr>
          <p:cNvPr id="5" name="Content Placeholder 4"/>
          <p:cNvSpPr>
            <a:spLocks noGrp="1"/>
          </p:cNvSpPr>
          <p:nvPr>
            <p:ph idx="1"/>
          </p:nvPr>
        </p:nvSpPr>
        <p:spPr>
          <a:xfrm>
            <a:off x="680321" y="2607329"/>
            <a:ext cx="9613861" cy="3599316"/>
          </a:xfrm>
        </p:spPr>
        <p:txBody>
          <a:bodyPr>
            <a:normAutofit fontScale="92500" lnSpcReduction="10000"/>
          </a:bodyPr>
          <a:lstStyle/>
          <a:p>
            <a:pPr marL="0" indent="0">
              <a:buNone/>
            </a:pPr>
            <a:r>
              <a:rPr lang="en-US" dirty="0"/>
              <a:t>We have shown graphical </a:t>
            </a:r>
            <a:r>
              <a:rPr lang="en-US" dirty="0" smtClean="0"/>
              <a:t>comparison </a:t>
            </a:r>
            <a:r>
              <a:rPr lang="en-US" dirty="0"/>
              <a:t>between different classifier.</a:t>
            </a:r>
          </a:p>
          <a:p>
            <a:pPr marL="0" indent="0">
              <a:buNone/>
            </a:pPr>
            <a:endParaRPr lang="en-US" dirty="0"/>
          </a:p>
          <a:p>
            <a:pPr marL="0" indent="0">
              <a:buNone/>
            </a:pPr>
            <a:r>
              <a:rPr lang="en-US" dirty="0"/>
              <a:t>1) </a:t>
            </a:r>
            <a:r>
              <a:rPr lang="en-US" dirty="0">
                <a:sym typeface="+mn-ea"/>
              </a:rPr>
              <a:t>Bar Graph Comparison using SLIC segmentation</a:t>
            </a:r>
          </a:p>
          <a:p>
            <a:pPr marL="0" indent="0">
              <a:buNone/>
            </a:pPr>
            <a:r>
              <a:rPr lang="en-US" dirty="0">
                <a:sym typeface="+mn-ea"/>
              </a:rPr>
              <a:t>2) Tabular Comparison using SLIC segmentation</a:t>
            </a:r>
            <a:endParaRPr lang="en-IN" dirty="0"/>
          </a:p>
          <a:p>
            <a:pPr marL="0" indent="0">
              <a:buNone/>
            </a:pPr>
            <a:r>
              <a:rPr lang="en-US" dirty="0">
                <a:sym typeface="+mn-ea"/>
              </a:rPr>
              <a:t>3) Bar Graph Comparison using Green Masking Technique</a:t>
            </a:r>
          </a:p>
          <a:p>
            <a:pPr marL="0" indent="0">
              <a:buNone/>
            </a:pPr>
            <a:r>
              <a:rPr lang="en-US" dirty="0">
                <a:sym typeface="+mn-ea"/>
              </a:rPr>
              <a:t>4) Tabular Comparison using Green Masking Technique</a:t>
            </a:r>
          </a:p>
          <a:p>
            <a:pPr marL="0" indent="0">
              <a:buNone/>
            </a:pPr>
            <a:endParaRPr lang="en-IN" dirty="0"/>
          </a:p>
          <a:p>
            <a:pPr marL="0" indent="0">
              <a:buNone/>
            </a:pPr>
            <a:endParaRPr lang="en-IN" dirty="0"/>
          </a:p>
          <a:p>
            <a:pPr marL="0" indent="0">
              <a:buNone/>
            </a:pPr>
            <a:r>
              <a:rPr lang="en-US" dirty="0"/>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625" y="645459"/>
            <a:ext cx="9944558" cy="1188707"/>
          </a:xfrm>
        </p:spPr>
        <p:txBody>
          <a:bodyPr/>
          <a:lstStyle/>
          <a:p>
            <a:r>
              <a:rPr lang="en-US" dirty="0"/>
              <a:t>Bar Graph Comparison using SLIC segmentation</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63271"/>
            <a:ext cx="11214847" cy="4894729"/>
          </a:xfrm>
        </p:spPr>
      </p:pic>
      <p:sp>
        <p:nvSpPr>
          <p:cNvPr id="3" name="Slide Number Placeholder 2"/>
          <p:cNvSpPr>
            <a:spLocks noGrp="1"/>
          </p:cNvSpPr>
          <p:nvPr>
            <p:ph type="sldNum" sz="quarter" idx="12"/>
          </p:nvPr>
        </p:nvSpPr>
        <p:spPr/>
        <p:txBody>
          <a:bodyPr/>
          <a:lstStyle/>
          <a:p>
            <a:fld id="{6D22F896-40B5-4ADD-8801-0D06FADFA095}" type="slidenum">
              <a:rPr lang="en-US" smtClean="0"/>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table</a:t>
            </a:r>
            <a:endParaRPr lang="en-IN" dirty="0"/>
          </a:p>
        </p:txBody>
      </p:sp>
      <p:graphicFrame>
        <p:nvGraphicFramePr>
          <p:cNvPr id="4" name="Content Placeholder 3"/>
          <p:cNvGraphicFramePr>
            <a:graphicFrameLocks noGrp="1"/>
          </p:cNvGraphicFramePr>
          <p:nvPr>
            <p:ph idx="1"/>
            <p:custDataLst>
              <p:tags r:id="rId1"/>
            </p:custDataLst>
          </p:nvPr>
        </p:nvGraphicFramePr>
        <p:xfrm>
          <a:off x="568171" y="2084926"/>
          <a:ext cx="10458416" cy="4544846"/>
        </p:xfrm>
        <a:graphic>
          <a:graphicData uri="http://schemas.openxmlformats.org/drawingml/2006/table">
            <a:tbl>
              <a:tblPr firstRow="1" firstCol="1" bandRow="1">
                <a:tableStyleId>{5C22544A-7EE6-4342-B048-85BDC9FD1C3A}</a:tableStyleId>
              </a:tblPr>
              <a:tblGrid>
                <a:gridCol w="1742296"/>
                <a:gridCol w="1742296"/>
                <a:gridCol w="1743456"/>
                <a:gridCol w="1743456"/>
                <a:gridCol w="1743456"/>
                <a:gridCol w="1743456"/>
              </a:tblGrid>
              <a:tr h="1136015">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Algo used</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Accuracy(%)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Precision(%)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Sensitivity(%)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Specificity(%)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F1_score(%)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1136277">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Gaussian Naive Bayes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85.380117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94.214876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72.611465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96.216216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82.014388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1136277">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Support Vector Machine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95.614035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92.771084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98.089172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93.513514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95.356037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1136277">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Random Forest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           97.368421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96.835443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97.452229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97.297297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97.142857</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Graph Comparison using Masking segmentation</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966" y="1963272"/>
            <a:ext cx="10730752" cy="4894728"/>
          </a:xfrm>
        </p:spPr>
      </p:pic>
      <p:sp>
        <p:nvSpPr>
          <p:cNvPr id="3" name="Slide Number Placeholder 2"/>
          <p:cNvSpPr>
            <a:spLocks noGrp="1"/>
          </p:cNvSpPr>
          <p:nvPr>
            <p:ph type="sldNum" sz="quarter" idx="12"/>
          </p:nvPr>
        </p:nvSpPr>
        <p:spPr/>
        <p:txBody>
          <a:bodyPr/>
          <a:lstStyle/>
          <a:p>
            <a:fld id="{6D22F896-40B5-4ADD-8801-0D06FADFA095}" type="slidenum">
              <a:rPr lang="en-US" smtClean="0"/>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table</a:t>
            </a:r>
            <a:endParaRPr lang="en-IN" dirty="0"/>
          </a:p>
        </p:txBody>
      </p:sp>
      <p:graphicFrame>
        <p:nvGraphicFramePr>
          <p:cNvPr id="4" name="Content Placeholder 3"/>
          <p:cNvGraphicFramePr>
            <a:graphicFrameLocks noGrp="1"/>
          </p:cNvGraphicFramePr>
          <p:nvPr>
            <p:ph idx="1"/>
            <p:custDataLst>
              <p:tags r:id="rId1"/>
            </p:custDataLst>
          </p:nvPr>
        </p:nvGraphicFramePr>
        <p:xfrm>
          <a:off x="0" y="1988598"/>
          <a:ext cx="12191998" cy="4869400"/>
        </p:xfrm>
        <a:graphic>
          <a:graphicData uri="http://schemas.openxmlformats.org/drawingml/2006/table">
            <a:tbl>
              <a:tblPr firstRow="1" firstCol="1" bandRow="1">
                <a:tableStyleId>{5C22544A-7EE6-4342-B048-85BDC9FD1C3A}</a:tableStyleId>
              </a:tblPr>
              <a:tblGrid>
                <a:gridCol w="2031099"/>
                <a:gridCol w="2031099"/>
                <a:gridCol w="2032450"/>
                <a:gridCol w="2032450"/>
                <a:gridCol w="2032450"/>
                <a:gridCol w="2032450"/>
              </a:tblGrid>
              <a:tr h="1217350">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Algo used</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Accuracy(%)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Precision(%)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Sensitivity(%)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Specificity(%)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F1_score(%)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1217350">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Gaussian Naive Bayes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86.842105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95.901639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74.522293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97.297297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83.870968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1217350">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Support Vector Machine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93.859649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91.975309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94.904459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92.972973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93.416928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r h="1217350">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Random Forest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           97.368421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96.835443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97.452229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97.297297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c>
                  <a:txBody>
                    <a:bodyPr/>
                    <a:lstStyle/>
                    <a:p>
                      <a:pP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050" dirty="0">
                          <a:effectLst/>
                        </a:rPr>
                        <a:t>97.142857  </a:t>
                      </a:r>
                      <a:endParaRPr lang="en-IN" sz="1100" dirty="0">
                        <a:effectLst/>
                        <a:latin typeface="Calibri" panose="020F0502020204030204" pitchFamily="34" charset="0"/>
                        <a:ea typeface="Calibri" panose="020F0502020204030204" pitchFamily="34" charset="0"/>
                        <a:cs typeface="Times New Roman" panose="02020503050405090304" pitchFamily="18" charset="0"/>
                      </a:endParaRPr>
                    </a:p>
                  </a:txBody>
                  <a:tcPr marL="68580" marR="68580" marT="0" marB="0"/>
                </a:tc>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from comparison tables and graphs</a:t>
            </a:r>
            <a:endParaRPr lang="en-IN" dirty="0"/>
          </a:p>
        </p:txBody>
      </p:sp>
      <p:sp>
        <p:nvSpPr>
          <p:cNvPr id="3" name="Content Placeholder 2"/>
          <p:cNvSpPr>
            <a:spLocks noGrp="1"/>
          </p:cNvSpPr>
          <p:nvPr>
            <p:ph idx="1"/>
          </p:nvPr>
        </p:nvSpPr>
        <p:spPr>
          <a:xfrm>
            <a:off x="450760" y="2478541"/>
            <a:ext cx="11230377" cy="3599316"/>
          </a:xfrm>
        </p:spPr>
        <p:txBody>
          <a:bodyPr>
            <a:normAutofit fontScale="92500" lnSpcReduction="20000"/>
          </a:bodyPr>
          <a:lstStyle/>
          <a:p>
            <a:pPr marL="0" indent="0" algn="just">
              <a:buNone/>
            </a:pPr>
            <a:r>
              <a:rPr lang="en-US" b="1" dirty="0">
                <a:solidFill>
                  <a:schemeClr val="bg1"/>
                </a:solidFill>
              </a:rPr>
              <a:t>1)Gaussian Naïve Bayes performs the worst among the three</a:t>
            </a:r>
            <a:r>
              <a:rPr lang="en-US" dirty="0" smtClean="0">
                <a:solidFill>
                  <a:schemeClr val="bg1"/>
                </a:solidFill>
              </a:rPr>
              <a:t>:</a:t>
            </a:r>
          </a:p>
          <a:p>
            <a:pPr marL="0" indent="0" algn="just">
              <a:buNone/>
            </a:pPr>
            <a:endParaRPr lang="en-US" dirty="0">
              <a:solidFill>
                <a:schemeClr val="bg1"/>
              </a:solidFill>
            </a:endParaRPr>
          </a:p>
          <a:p>
            <a:pPr marL="0" indent="0" algn="just">
              <a:buNone/>
            </a:pPr>
            <a:r>
              <a:rPr lang="en-US" sz="2000" dirty="0"/>
              <a:t> As It is a </a:t>
            </a:r>
            <a:r>
              <a:rPr lang="en-IN" sz="2000" dirty="0">
                <a:cs typeface="Times New Roman" panose="02020503050405090304" pitchFamily="18" charset="0"/>
              </a:rPr>
              <a:t>Parametric model ,where generally we have a mathematical equation involved which works under specific circumstances in order to function properly. In other words, there is set of strict assumptions that should be fulfilled which allow the algorithm that the data belongs to particular family of distributions</a:t>
            </a:r>
            <a:r>
              <a:rPr lang="en-IN" sz="2000" dirty="0" smtClean="0">
                <a:cs typeface="Times New Roman" panose="02020503050405090304" pitchFamily="18" charset="0"/>
              </a:rPr>
              <a:t>.</a:t>
            </a:r>
          </a:p>
          <a:p>
            <a:pPr marL="0" indent="0" algn="just">
              <a:buNone/>
            </a:pPr>
            <a:endParaRPr lang="en-IN" sz="2000" dirty="0">
              <a:cs typeface="Times New Roman" panose="02020503050405090304" pitchFamily="18" charset="0"/>
            </a:endParaRPr>
          </a:p>
          <a:p>
            <a:pPr marL="0" indent="0" algn="just">
              <a:buNone/>
            </a:pPr>
            <a:r>
              <a:rPr lang="en-US" sz="2000" dirty="0">
                <a:cs typeface="Times New Roman" panose="02020503050405090304" pitchFamily="18" charset="0"/>
              </a:rPr>
              <a:t>Therefore its accuracy is less compared to others as its not flexible and assumes parameters are independent which might not be the case</a:t>
            </a:r>
            <a:r>
              <a:rPr lang="en-US" sz="2000" dirty="0" smtClean="0">
                <a:cs typeface="Times New Roman" panose="02020503050405090304" pitchFamily="18" charset="0"/>
              </a:rPr>
              <a:t>.</a:t>
            </a:r>
          </a:p>
          <a:p>
            <a:pPr marL="0" indent="0" algn="just">
              <a:buNone/>
            </a:pPr>
            <a:endParaRPr lang="en-IN" sz="2000" dirty="0">
              <a:cs typeface="Times New Roman" panose="02020503050405090304" pitchFamily="18" charset="0"/>
            </a:endParaRPr>
          </a:p>
          <a:p>
            <a:pPr marL="0" indent="0" algn="just">
              <a:buNone/>
            </a:pPr>
            <a:r>
              <a:rPr lang="en-US" sz="2000" dirty="0"/>
              <a:t>Another way to say this is that it usually isn’t the case that P(Z| X, Y) = P(Z|X) * P(Z|Y), which naive Bayes classification assumes.</a:t>
            </a:r>
            <a:endParaRPr lang="en-IN" sz="2000" dirty="0"/>
          </a:p>
        </p:txBody>
      </p:sp>
      <p:sp>
        <p:nvSpPr>
          <p:cNvPr id="4" name="Slide Number Placeholder 3"/>
          <p:cNvSpPr>
            <a:spLocks noGrp="1"/>
          </p:cNvSpPr>
          <p:nvPr>
            <p:ph type="sldNum" sz="quarter" idx="12"/>
          </p:nvPr>
        </p:nvSpPr>
        <p:spPr/>
        <p:txBody>
          <a:bodyPr/>
          <a:lstStyle/>
          <a:p>
            <a:fld id="{6D22F896-40B5-4ADD-8801-0D06FADFA095}" type="slidenum">
              <a:rPr lang="en-US" smtClean="0"/>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3726" y="540373"/>
            <a:ext cx="9986493" cy="6040628"/>
          </a:xfrm>
          <a:prstGeom prst="rect">
            <a:avLst/>
          </a:prstGeom>
        </p:spPr>
        <p:txBody>
          <a:bodyPr wrap="square">
            <a:spAutoFit/>
          </a:bodyPr>
          <a:lstStyle/>
          <a:p>
            <a:pPr algn="just" defTabSz="914400" fontAlgn="base">
              <a:lnSpc>
                <a:spcPct val="90000"/>
              </a:lnSpc>
              <a:spcBef>
                <a:spcPts val="1000"/>
              </a:spcBef>
              <a:spcAft>
                <a:spcPts val="1800"/>
              </a:spcAft>
            </a:pPr>
            <a:r>
              <a:rPr lang="en-IN" sz="2400" b="1" dirty="0">
                <a:solidFill>
                  <a:schemeClr val="bg1"/>
                </a:solidFill>
              </a:rPr>
              <a:t>2) SVM works better than Naïve Bayes </a:t>
            </a:r>
          </a:p>
          <a:p>
            <a:pPr marL="342900" indent="-342900" algn="just" defTabSz="914400" fontAlgn="base">
              <a:lnSpc>
                <a:spcPct val="90000"/>
              </a:lnSpc>
              <a:spcBef>
                <a:spcPts val="1000"/>
              </a:spcBef>
              <a:spcAft>
                <a:spcPts val="1800"/>
              </a:spcAft>
              <a:buFont typeface="Arial" panose="020B0604020202090204" pitchFamily="34" charset="0"/>
              <a:buChar char="•"/>
            </a:pPr>
            <a:r>
              <a:rPr lang="en-IN" sz="2000" dirty="0"/>
              <a:t>As it chooses the most optimal model of all the models its generate i.e. hyperplane with the maximum margin.</a:t>
            </a:r>
          </a:p>
          <a:p>
            <a:pPr marL="342900" indent="-342900" algn="just" defTabSz="914400" fontAlgn="base">
              <a:lnSpc>
                <a:spcPct val="90000"/>
              </a:lnSpc>
              <a:spcBef>
                <a:spcPts val="1000"/>
              </a:spcBef>
              <a:spcAft>
                <a:spcPts val="1800"/>
              </a:spcAft>
              <a:buFont typeface="Arial" panose="020B0604020202090204" pitchFamily="34" charset="0"/>
              <a:buChar char="•"/>
            </a:pPr>
            <a:r>
              <a:rPr lang="en-IN" sz="2000" dirty="0"/>
              <a:t>Kernel can be used to increase the dimensionality of the feature set, therefore making separation of data into classes easier than in the lower dimensionality. </a:t>
            </a:r>
          </a:p>
          <a:p>
            <a:pPr marL="342900" indent="-342900" algn="just" defTabSz="914400" fontAlgn="base">
              <a:lnSpc>
                <a:spcPct val="90000"/>
              </a:lnSpc>
              <a:spcBef>
                <a:spcPts val="1000"/>
              </a:spcBef>
              <a:spcAft>
                <a:spcPts val="1800"/>
              </a:spcAft>
              <a:buFont typeface="Arial" panose="020B0604020202090204" pitchFamily="34" charset="0"/>
              <a:buChar char="•"/>
            </a:pPr>
            <a:r>
              <a:rPr lang="en-US" sz="2000" dirty="0"/>
              <a:t> But works less efficiently than random forest. </a:t>
            </a:r>
          </a:p>
          <a:p>
            <a:pPr algn="just" defTabSz="914400" fontAlgn="base">
              <a:lnSpc>
                <a:spcPct val="90000"/>
              </a:lnSpc>
              <a:spcBef>
                <a:spcPts val="1000"/>
              </a:spcBef>
              <a:spcAft>
                <a:spcPts val="1800"/>
              </a:spcAft>
            </a:pPr>
            <a:r>
              <a:rPr lang="en-US" sz="2400" b="1" dirty="0">
                <a:solidFill>
                  <a:schemeClr val="bg1"/>
                </a:solidFill>
              </a:rPr>
              <a:t>3)Random forest works best </a:t>
            </a:r>
          </a:p>
          <a:p>
            <a:pPr marL="342900" indent="-342900" algn="just" defTabSz="914400" fontAlgn="base">
              <a:lnSpc>
                <a:spcPct val="90000"/>
              </a:lnSpc>
              <a:spcBef>
                <a:spcPts val="1000"/>
              </a:spcBef>
              <a:spcAft>
                <a:spcPts val="1800"/>
              </a:spcAft>
              <a:buFont typeface="Arial" panose="020B0604020202090204" pitchFamily="34" charset="0"/>
              <a:buChar char="•"/>
            </a:pPr>
            <a:r>
              <a:rPr lang="en-US" sz="2000" dirty="0"/>
              <a:t>as at each level of splitting the node it consider the best feature to separate into classes in the form of maximum information gain.</a:t>
            </a:r>
          </a:p>
          <a:p>
            <a:pPr marL="342900" indent="-342900" algn="just" defTabSz="914400" fontAlgn="base">
              <a:lnSpc>
                <a:spcPct val="90000"/>
              </a:lnSpc>
              <a:spcBef>
                <a:spcPts val="1000"/>
              </a:spcBef>
              <a:spcAft>
                <a:spcPts val="1800"/>
              </a:spcAft>
              <a:buFont typeface="Arial" panose="020B0604020202090204" pitchFamily="34" charset="0"/>
              <a:buChar char="•"/>
            </a:pPr>
            <a:r>
              <a:rPr lang="en-US" sz="2000" dirty="0"/>
              <a:t>Since it’s a rule based algorithm ,so decision making is better than other algorithms.</a:t>
            </a:r>
          </a:p>
          <a:p>
            <a:pPr algn="just" defTabSz="914400" fontAlgn="base">
              <a:lnSpc>
                <a:spcPct val="90000"/>
              </a:lnSpc>
              <a:spcBef>
                <a:spcPts val="1000"/>
              </a:spcBef>
              <a:spcAft>
                <a:spcPts val="1800"/>
              </a:spcAft>
            </a:pPr>
            <a:endParaRPr lang="en-IN" sz="2000" dirty="0"/>
          </a:p>
        </p:txBody>
      </p:sp>
      <p:sp>
        <p:nvSpPr>
          <p:cNvPr id="3" name="Slide Number Placeholder 2"/>
          <p:cNvSpPr>
            <a:spLocks noGrp="1"/>
          </p:cNvSpPr>
          <p:nvPr>
            <p:ph type="sldNum" sz="quarter" idx="12"/>
          </p:nvPr>
        </p:nvSpPr>
        <p:spPr/>
        <p:txBody>
          <a:bodyPr/>
          <a:lstStyle/>
          <a:p>
            <a:fld id="{6D22F896-40B5-4ADD-8801-0D06FADFA095}" type="slidenum">
              <a:rPr lang="en-US" smtClean="0"/>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58</a:t>
            </a:fld>
            <a:endParaRPr lang="en-US" dirty="0"/>
          </a:p>
        </p:txBody>
      </p:sp>
      <p:sp>
        <p:nvSpPr>
          <p:cNvPr id="5" name="Content Placeholder 2"/>
          <p:cNvSpPr txBox="1"/>
          <p:nvPr/>
        </p:nvSpPr>
        <p:spPr>
          <a:xfrm>
            <a:off x="540913" y="2240280"/>
            <a:ext cx="11037194" cy="41751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9pPr>
          </a:lstStyle>
          <a:p>
            <a:pPr marL="0" indent="0" algn="just">
              <a:buFont typeface="Wingdings" panose="05000000000000000000" pitchFamily="2" charset="2"/>
              <a:buNone/>
            </a:pPr>
            <a:endParaRPr lang="en-US" sz="2000" dirty="0">
              <a:solidFill>
                <a:schemeClr val="bg1"/>
              </a:solidFill>
              <a:latin typeface="Arial" panose="020B0604020202090204" pitchFamily="34" charset="0"/>
              <a:cs typeface="Arial" panose="020B0604020202090204" pitchFamily="34" charset="0"/>
            </a:endParaRPr>
          </a:p>
          <a:p>
            <a:pPr algn="just">
              <a:buFont typeface="Wingdings" panose="05000000000000000000" pitchFamily="2" charset="2"/>
              <a:buChar char="Ø"/>
            </a:pPr>
            <a:r>
              <a:rPr lang="en-US" sz="2000" dirty="0" err="1">
                <a:solidFill>
                  <a:schemeClr val="bg1"/>
                </a:solidFill>
                <a:latin typeface="Arial" panose="020B0604020202090204" pitchFamily="34" charset="0"/>
                <a:cs typeface="Arial" panose="020B0604020202090204" pitchFamily="34" charset="0"/>
              </a:rPr>
              <a:t>Ko</a:t>
            </a:r>
            <a:r>
              <a:rPr lang="en-US" sz="2000" dirty="0">
                <a:solidFill>
                  <a:schemeClr val="bg1"/>
                </a:solidFill>
                <a:latin typeface="Arial" panose="020B0604020202090204" pitchFamily="34" charset="0"/>
                <a:cs typeface="Arial" panose="020B0604020202090204" pitchFamily="34" charset="0"/>
              </a:rPr>
              <a:t> </a:t>
            </a:r>
            <a:r>
              <a:rPr lang="en-US" sz="2000" dirty="0" err="1">
                <a:solidFill>
                  <a:schemeClr val="bg1"/>
                </a:solidFill>
                <a:latin typeface="Arial" panose="020B0604020202090204" pitchFamily="34" charset="0"/>
                <a:cs typeface="Arial" panose="020B0604020202090204" pitchFamily="34" charset="0"/>
              </a:rPr>
              <a:t>Ko</a:t>
            </a:r>
            <a:r>
              <a:rPr lang="en-US" sz="2000" dirty="0">
                <a:solidFill>
                  <a:schemeClr val="bg1"/>
                </a:solidFill>
                <a:latin typeface="Arial" panose="020B0604020202090204" pitchFamily="34" charset="0"/>
                <a:cs typeface="Arial" panose="020B0604020202090204" pitchFamily="34" charset="0"/>
              </a:rPr>
              <a:t> </a:t>
            </a:r>
            <a:r>
              <a:rPr lang="en-US" sz="2000" dirty="0" err="1">
                <a:solidFill>
                  <a:schemeClr val="bg1"/>
                </a:solidFill>
                <a:latin typeface="Arial" panose="020B0604020202090204" pitchFamily="34" charset="0"/>
                <a:cs typeface="Arial" panose="020B0604020202090204" pitchFamily="34" charset="0"/>
              </a:rPr>
              <a:t>Zaw</a:t>
            </a:r>
            <a:r>
              <a:rPr lang="en-US" sz="2000" dirty="0">
                <a:solidFill>
                  <a:schemeClr val="bg1"/>
                </a:solidFill>
                <a:latin typeface="Arial" panose="020B0604020202090204" pitchFamily="34" charset="0"/>
                <a:cs typeface="Arial" panose="020B0604020202090204" pitchFamily="34" charset="0"/>
              </a:rPr>
              <a:t>, Zin Ma </a:t>
            </a:r>
            <a:r>
              <a:rPr lang="en-US" sz="2000" dirty="0" err="1">
                <a:solidFill>
                  <a:schemeClr val="bg1"/>
                </a:solidFill>
                <a:latin typeface="Arial" panose="020B0604020202090204" pitchFamily="34" charset="0"/>
                <a:cs typeface="Arial" panose="020B0604020202090204" pitchFamily="34" charset="0"/>
              </a:rPr>
              <a:t>Ma</a:t>
            </a:r>
            <a:r>
              <a:rPr lang="en-US" sz="2000" dirty="0">
                <a:solidFill>
                  <a:schemeClr val="bg1"/>
                </a:solidFill>
                <a:latin typeface="Arial" panose="020B0604020202090204" pitchFamily="34" charset="0"/>
                <a:cs typeface="Arial" panose="020B0604020202090204" pitchFamily="34" charset="0"/>
              </a:rPr>
              <a:t> </a:t>
            </a:r>
            <a:r>
              <a:rPr lang="en-US" sz="2000" dirty="0" err="1">
                <a:solidFill>
                  <a:schemeClr val="bg1"/>
                </a:solidFill>
                <a:latin typeface="Arial" panose="020B0604020202090204" pitchFamily="34" charset="0"/>
                <a:cs typeface="Arial" panose="020B0604020202090204" pitchFamily="34" charset="0"/>
              </a:rPr>
              <a:t>Myo</a:t>
            </a:r>
            <a:r>
              <a:rPr lang="en-US" sz="2000" dirty="0">
                <a:solidFill>
                  <a:schemeClr val="bg1"/>
                </a:solidFill>
                <a:latin typeface="Arial" panose="020B0604020202090204" pitchFamily="34" charset="0"/>
                <a:cs typeface="Arial" panose="020B0604020202090204" pitchFamily="34" charset="0"/>
              </a:rPr>
              <a:t>, and </a:t>
            </a:r>
            <a:r>
              <a:rPr lang="en-US" sz="2000" dirty="0" err="1">
                <a:solidFill>
                  <a:schemeClr val="bg1"/>
                </a:solidFill>
                <a:latin typeface="Arial" panose="020B0604020202090204" pitchFamily="34" charset="0"/>
                <a:cs typeface="Arial" panose="020B0604020202090204" pitchFamily="34" charset="0"/>
              </a:rPr>
              <a:t>Wah</a:t>
            </a:r>
            <a:r>
              <a:rPr lang="en-US" sz="2000" dirty="0">
                <a:solidFill>
                  <a:schemeClr val="bg1"/>
                </a:solidFill>
                <a:latin typeface="Arial" panose="020B0604020202090204" pitchFamily="34" charset="0"/>
                <a:cs typeface="Arial" panose="020B0604020202090204" pitchFamily="34" charset="0"/>
              </a:rPr>
              <a:t> </a:t>
            </a:r>
            <a:r>
              <a:rPr lang="en-US" sz="2000" dirty="0" err="1">
                <a:solidFill>
                  <a:schemeClr val="bg1"/>
                </a:solidFill>
                <a:latin typeface="Arial" panose="020B0604020202090204" pitchFamily="34" charset="0"/>
                <a:cs typeface="Arial" panose="020B0604020202090204" pitchFamily="34" charset="0"/>
              </a:rPr>
              <a:t>Wah</a:t>
            </a:r>
            <a:r>
              <a:rPr lang="en-US" sz="2000" dirty="0">
                <a:solidFill>
                  <a:schemeClr val="bg1"/>
                </a:solidFill>
                <a:latin typeface="Arial" panose="020B0604020202090204" pitchFamily="34" charset="0"/>
                <a:cs typeface="Arial" panose="020B0604020202090204" pitchFamily="34" charset="0"/>
              </a:rPr>
              <a:t> </a:t>
            </a:r>
            <a:r>
              <a:rPr lang="en-US" sz="2000" dirty="0" err="1">
                <a:solidFill>
                  <a:schemeClr val="bg1"/>
                </a:solidFill>
                <a:latin typeface="Arial" panose="020B0604020202090204" pitchFamily="34" charset="0"/>
                <a:cs typeface="Arial" panose="020B0604020202090204" pitchFamily="34" charset="0"/>
              </a:rPr>
              <a:t>Hlaing</a:t>
            </a:r>
            <a:r>
              <a:rPr lang="en-US" sz="2000" dirty="0">
                <a:solidFill>
                  <a:schemeClr val="bg1"/>
                </a:solidFill>
                <a:latin typeface="Arial" panose="020B0604020202090204" pitchFamily="34" charset="0"/>
                <a:cs typeface="Arial" panose="020B0604020202090204" pitchFamily="34" charset="0"/>
              </a:rPr>
              <a:t>. 2018. “Multiclass Support Vector Machine Based Detection and Classification of Leaf Diseases”, 11th National Conference on Science and Engineering, YTU, Yangon, </a:t>
            </a:r>
          </a:p>
          <a:p>
            <a:pPr algn="just">
              <a:buFont typeface="Wingdings" panose="05000000000000000000" pitchFamily="2" charset="2"/>
              <a:buChar char="Ø"/>
            </a:pPr>
            <a:r>
              <a:rPr lang="en-US" sz="2000" dirty="0">
                <a:solidFill>
                  <a:schemeClr val="bg1"/>
                </a:solidFill>
                <a:latin typeface="Arial" panose="020B0604020202090204" pitchFamily="34" charset="0"/>
                <a:cs typeface="Arial" panose="020B0604020202090204" pitchFamily="34" charset="0"/>
              </a:rPr>
              <a:t>S. S. Panchal, R. Sonar. 2016. “Pomegranate Leaf Disease Detection Using Support Vector Machine,” International Journal of Engineering and Computer Science, vol. 5, no 6, pp. 16815-16818. </a:t>
            </a:r>
          </a:p>
          <a:p>
            <a:pPr algn="just">
              <a:buFont typeface="Wingdings" panose="05000000000000000000" pitchFamily="2" charset="2"/>
              <a:buChar char="Ø"/>
            </a:pPr>
            <a:r>
              <a:rPr lang="en-US" sz="2000" dirty="0">
                <a:solidFill>
                  <a:schemeClr val="bg1"/>
                </a:solidFill>
                <a:latin typeface="Arial" panose="020B0604020202090204" pitchFamily="34" charset="0"/>
                <a:cs typeface="Arial" panose="020B0604020202090204" pitchFamily="34" charset="0"/>
              </a:rPr>
              <a:t>D. </a:t>
            </a:r>
            <a:r>
              <a:rPr lang="en-US" sz="2000" dirty="0" err="1">
                <a:solidFill>
                  <a:schemeClr val="bg1"/>
                </a:solidFill>
                <a:latin typeface="Arial" panose="020B0604020202090204" pitchFamily="34" charset="0"/>
                <a:cs typeface="Arial" panose="020B0604020202090204" pitchFamily="34" charset="0"/>
              </a:rPr>
              <a:t>Gadkari</a:t>
            </a:r>
            <a:r>
              <a:rPr lang="en-US" sz="2000" dirty="0">
                <a:solidFill>
                  <a:schemeClr val="bg1"/>
                </a:solidFill>
                <a:latin typeface="Arial" panose="020B0604020202090204" pitchFamily="34" charset="0"/>
                <a:cs typeface="Arial" panose="020B0604020202090204" pitchFamily="34" charset="0"/>
              </a:rPr>
              <a:t>. 2004. “Image Quality Analysis Using GLCM,” M.E. thesis, University of Central Florida, Orlando, Florida. </a:t>
            </a:r>
          </a:p>
          <a:p>
            <a:pPr algn="just">
              <a:buFont typeface="Wingdings" panose="05000000000000000000" pitchFamily="2" charset="2"/>
              <a:buChar char="Ø"/>
            </a:pPr>
            <a:r>
              <a:rPr lang="en-IN" sz="2000" dirty="0">
                <a:solidFill>
                  <a:schemeClr val="bg1"/>
                </a:solidFill>
                <a:latin typeface="Arial" panose="020B0604020202090204" pitchFamily="34" charset="0"/>
                <a:cs typeface="Arial" panose="020B0604020202090204" pitchFamily="34" charset="0"/>
              </a:rPr>
              <a:t>Cong, </a:t>
            </a:r>
            <a:r>
              <a:rPr lang="en-IN" sz="2000" dirty="0" err="1">
                <a:solidFill>
                  <a:schemeClr val="bg1"/>
                </a:solidFill>
                <a:latin typeface="Arial" panose="020B0604020202090204" pitchFamily="34" charset="0"/>
                <a:cs typeface="Arial" panose="020B0604020202090204" pitchFamily="34" charset="0"/>
              </a:rPr>
              <a:t>Jinyu</a:t>
            </a:r>
            <a:r>
              <a:rPr lang="en-IN" sz="2000" dirty="0">
                <a:solidFill>
                  <a:schemeClr val="bg1"/>
                </a:solidFill>
                <a:latin typeface="Arial" panose="020B0604020202090204" pitchFamily="34" charset="0"/>
                <a:cs typeface="Arial" panose="020B0604020202090204" pitchFamily="34" charset="0"/>
              </a:rPr>
              <a:t> &amp; Wei, </a:t>
            </a:r>
            <a:r>
              <a:rPr lang="en-IN" sz="2000" dirty="0" err="1">
                <a:solidFill>
                  <a:schemeClr val="bg1"/>
                </a:solidFill>
                <a:latin typeface="Arial" panose="020B0604020202090204" pitchFamily="34" charset="0"/>
                <a:cs typeface="Arial" panose="020B0604020202090204" pitchFamily="34" charset="0"/>
              </a:rPr>
              <a:t>Benzheng</a:t>
            </a:r>
            <a:r>
              <a:rPr lang="en-IN" sz="2000" dirty="0">
                <a:solidFill>
                  <a:schemeClr val="bg1"/>
                </a:solidFill>
                <a:latin typeface="Arial" panose="020B0604020202090204" pitchFamily="34" charset="0"/>
                <a:cs typeface="Arial" panose="020B0604020202090204" pitchFamily="34" charset="0"/>
              </a:rPr>
              <a:t> &amp; Yin, </a:t>
            </a:r>
            <a:r>
              <a:rPr lang="en-IN" sz="2000" dirty="0" err="1">
                <a:solidFill>
                  <a:schemeClr val="bg1"/>
                </a:solidFill>
                <a:latin typeface="Arial" panose="020B0604020202090204" pitchFamily="34" charset="0"/>
                <a:cs typeface="Arial" panose="020B0604020202090204" pitchFamily="34" charset="0"/>
              </a:rPr>
              <a:t>Yilong</a:t>
            </a:r>
            <a:r>
              <a:rPr lang="en-IN" sz="2000" dirty="0">
                <a:solidFill>
                  <a:schemeClr val="bg1"/>
                </a:solidFill>
                <a:latin typeface="Arial" panose="020B0604020202090204" pitchFamily="34" charset="0"/>
                <a:cs typeface="Arial" panose="020B0604020202090204" pitchFamily="34" charset="0"/>
              </a:rPr>
              <a:t> &amp; Xi, </a:t>
            </a:r>
            <a:r>
              <a:rPr lang="en-IN" sz="2000" dirty="0" err="1">
                <a:solidFill>
                  <a:schemeClr val="bg1"/>
                </a:solidFill>
                <a:latin typeface="Arial" panose="020B0604020202090204" pitchFamily="34" charset="0"/>
                <a:cs typeface="Arial" panose="020B0604020202090204" pitchFamily="34" charset="0"/>
              </a:rPr>
              <a:t>Xiaoming</a:t>
            </a:r>
            <a:r>
              <a:rPr lang="en-IN" sz="2000" dirty="0">
                <a:solidFill>
                  <a:schemeClr val="bg1"/>
                </a:solidFill>
                <a:latin typeface="Arial" panose="020B0604020202090204" pitchFamily="34" charset="0"/>
                <a:cs typeface="Arial" panose="020B0604020202090204" pitchFamily="34" charset="0"/>
              </a:rPr>
              <a:t> &amp; Zheng, </a:t>
            </a:r>
            <a:r>
              <a:rPr lang="en-IN" sz="2000" dirty="0" err="1">
                <a:solidFill>
                  <a:schemeClr val="bg1"/>
                </a:solidFill>
                <a:latin typeface="Arial" panose="020B0604020202090204" pitchFamily="34" charset="0"/>
                <a:cs typeface="Arial" panose="020B0604020202090204" pitchFamily="34" charset="0"/>
              </a:rPr>
              <a:t>Yuanjie</a:t>
            </a:r>
            <a:r>
              <a:rPr lang="en-IN" sz="2000" dirty="0">
                <a:solidFill>
                  <a:schemeClr val="bg1"/>
                </a:solidFill>
                <a:latin typeface="Arial" panose="020B0604020202090204" pitchFamily="34" charset="0"/>
                <a:cs typeface="Arial" panose="020B0604020202090204" pitchFamily="34" charset="0"/>
              </a:rPr>
              <a:t>. (2014). Performance evaluation of simple linear iterative clustering algorithm on medical image processing. Bio-medical materials and engineering. 24. 3231-8. 10.3233/BME-141145.</a:t>
            </a:r>
          </a:p>
          <a:p>
            <a:pPr marL="457200" lvl="1" indent="0" algn="just">
              <a:buFont typeface="Arial" panose="020B0604020202090204" pitchFamily="34" charset="0"/>
              <a:buNone/>
            </a:pPr>
            <a:endParaRPr lang="en-US" dirty="0">
              <a:solidFill>
                <a:srgbClr val="00B050"/>
              </a:solidFill>
              <a:latin typeface="Arial" panose="020B0604020202090204" pitchFamily="34" charset="0"/>
              <a:cs typeface="Arial" panose="020B060402020209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7883" y="844436"/>
            <a:ext cx="10045520" cy="5169817"/>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9pPr>
          </a:lstStyle>
          <a:p>
            <a:pPr algn="just">
              <a:buFont typeface="Wingdings" panose="05000000000000000000" pitchFamily="2" charset="2"/>
              <a:buChar char="Ø"/>
            </a:pPr>
            <a:r>
              <a:rPr lang="en-US" dirty="0">
                <a:solidFill>
                  <a:schemeClr val="bg1"/>
                </a:solidFill>
              </a:rPr>
              <a:t>Prakash M. </a:t>
            </a:r>
            <a:r>
              <a:rPr lang="en-US" dirty="0" err="1">
                <a:solidFill>
                  <a:schemeClr val="bg1"/>
                </a:solidFill>
              </a:rPr>
              <a:t>Mainkar</a:t>
            </a:r>
            <a:r>
              <a:rPr lang="en-US" dirty="0">
                <a:solidFill>
                  <a:schemeClr val="bg1"/>
                </a:solidFill>
              </a:rPr>
              <a:t>, </a:t>
            </a:r>
            <a:r>
              <a:rPr lang="en-US" dirty="0" err="1">
                <a:solidFill>
                  <a:schemeClr val="bg1"/>
                </a:solidFill>
              </a:rPr>
              <a:t>Shreekant</a:t>
            </a:r>
            <a:r>
              <a:rPr lang="en-US" dirty="0">
                <a:solidFill>
                  <a:schemeClr val="bg1"/>
                </a:solidFill>
              </a:rPr>
              <a:t> </a:t>
            </a:r>
            <a:r>
              <a:rPr lang="en-US" dirty="0" err="1">
                <a:solidFill>
                  <a:schemeClr val="bg1"/>
                </a:solidFill>
              </a:rPr>
              <a:t>Ghorpade</a:t>
            </a:r>
            <a:r>
              <a:rPr lang="en-US" dirty="0">
                <a:solidFill>
                  <a:schemeClr val="bg1"/>
                </a:solidFill>
              </a:rPr>
              <a:t> and </a:t>
            </a:r>
            <a:r>
              <a:rPr lang="en-US" dirty="0" err="1">
                <a:solidFill>
                  <a:schemeClr val="bg1"/>
                </a:solidFill>
              </a:rPr>
              <a:t>Mayur</a:t>
            </a:r>
            <a:r>
              <a:rPr lang="en-US" dirty="0">
                <a:solidFill>
                  <a:schemeClr val="bg1"/>
                </a:solidFill>
              </a:rPr>
              <a:t> </a:t>
            </a:r>
            <a:r>
              <a:rPr lang="en-US" dirty="0" err="1">
                <a:solidFill>
                  <a:schemeClr val="bg1"/>
                </a:solidFill>
              </a:rPr>
              <a:t>Adawadkar</a:t>
            </a:r>
            <a:r>
              <a:rPr lang="en-US" dirty="0">
                <a:solidFill>
                  <a:schemeClr val="bg1"/>
                </a:solidFill>
              </a:rPr>
              <a:t> “Plant Leaf Disease Detection and Classification Using Image Processing Techniques” International Journal of Innovative and Emerging Research in Engineering Volume 2, Issue 4, 2015, e-ISSN: 2394 – 3343, p-ISSN: 2394 – 5494. </a:t>
            </a:r>
          </a:p>
          <a:p>
            <a:pPr algn="just">
              <a:buFont typeface="Wingdings" panose="05000000000000000000" pitchFamily="2" charset="2"/>
              <a:buChar char="Ø"/>
            </a:pPr>
            <a:r>
              <a:rPr lang="en-US" dirty="0">
                <a:solidFill>
                  <a:schemeClr val="bg1"/>
                </a:solidFill>
              </a:rPr>
              <a:t>Sabah Bashir and </a:t>
            </a:r>
            <a:r>
              <a:rPr lang="en-US" dirty="0" err="1">
                <a:solidFill>
                  <a:schemeClr val="bg1"/>
                </a:solidFill>
              </a:rPr>
              <a:t>Navdeep</a:t>
            </a:r>
            <a:r>
              <a:rPr lang="en-US" dirty="0">
                <a:solidFill>
                  <a:schemeClr val="bg1"/>
                </a:solidFill>
              </a:rPr>
              <a:t> Sharma “Remote Area Plant Disease Detection Using Image Processing” IOSR Journal of Electronics and Communication Engineering (IOSRJECE) ISSN : 2278-2834 Volume 2, Issue 6 (Sep-Oct 2012), PP 31-34. </a:t>
            </a:r>
          </a:p>
          <a:p>
            <a:pPr algn="just">
              <a:buFont typeface="Wingdings" panose="05000000000000000000" pitchFamily="2" charset="2"/>
              <a:buChar char="Ø"/>
            </a:pPr>
            <a:r>
              <a:rPr lang="en-US" dirty="0" err="1">
                <a:solidFill>
                  <a:schemeClr val="bg1"/>
                </a:solidFill>
              </a:rPr>
              <a:t>Dheeb</a:t>
            </a:r>
            <a:r>
              <a:rPr lang="en-US" dirty="0">
                <a:solidFill>
                  <a:schemeClr val="bg1"/>
                </a:solidFill>
              </a:rPr>
              <a:t> Al </a:t>
            </a:r>
            <a:r>
              <a:rPr lang="en-US" dirty="0" err="1">
                <a:solidFill>
                  <a:schemeClr val="bg1"/>
                </a:solidFill>
              </a:rPr>
              <a:t>Bashish</a:t>
            </a:r>
            <a:r>
              <a:rPr lang="en-US" dirty="0">
                <a:solidFill>
                  <a:schemeClr val="bg1"/>
                </a:solidFill>
              </a:rPr>
              <a:t>, Malik </a:t>
            </a:r>
            <a:r>
              <a:rPr lang="en-US" dirty="0" err="1">
                <a:solidFill>
                  <a:schemeClr val="bg1"/>
                </a:solidFill>
              </a:rPr>
              <a:t>Braik</a:t>
            </a:r>
            <a:r>
              <a:rPr lang="en-US" dirty="0">
                <a:solidFill>
                  <a:schemeClr val="bg1"/>
                </a:solidFill>
              </a:rPr>
              <a:t> and </a:t>
            </a:r>
            <a:r>
              <a:rPr lang="en-US" dirty="0" err="1">
                <a:solidFill>
                  <a:schemeClr val="bg1"/>
                </a:solidFill>
              </a:rPr>
              <a:t>Sulieman</a:t>
            </a:r>
            <a:r>
              <a:rPr lang="en-US" dirty="0">
                <a:solidFill>
                  <a:schemeClr val="bg1"/>
                </a:solidFill>
              </a:rPr>
              <a:t> </a:t>
            </a:r>
            <a:r>
              <a:rPr lang="en-US" dirty="0" err="1">
                <a:solidFill>
                  <a:schemeClr val="bg1"/>
                </a:solidFill>
              </a:rPr>
              <a:t>Bani</a:t>
            </a:r>
            <a:r>
              <a:rPr lang="en-US" dirty="0">
                <a:solidFill>
                  <a:schemeClr val="bg1"/>
                </a:solidFill>
              </a:rPr>
              <a:t>-Ahmad “A Framework for Detection and Classification of Plant Leaf and Stem Diseases” 2010 IEEE International Conference on Signal and Image Processing, pp. 978-1-4244-8594-9/10. </a:t>
            </a:r>
          </a:p>
          <a:p>
            <a:pPr algn="just">
              <a:buFont typeface="Wingdings" panose="05000000000000000000" pitchFamily="2" charset="2"/>
              <a:buChar char="Ø"/>
            </a:pPr>
            <a:r>
              <a:rPr lang="en-US" dirty="0" err="1">
                <a:solidFill>
                  <a:schemeClr val="bg1"/>
                </a:solidFill>
              </a:rPr>
              <a:t>Zulkifli</a:t>
            </a:r>
            <a:r>
              <a:rPr lang="en-US" dirty="0">
                <a:solidFill>
                  <a:schemeClr val="bg1"/>
                </a:solidFill>
              </a:rPr>
              <a:t> Bin </a:t>
            </a:r>
            <a:r>
              <a:rPr lang="en-US" dirty="0" err="1">
                <a:solidFill>
                  <a:schemeClr val="bg1"/>
                </a:solidFill>
              </a:rPr>
              <a:t>Husin</a:t>
            </a:r>
            <a:r>
              <a:rPr lang="en-US" dirty="0">
                <a:solidFill>
                  <a:schemeClr val="bg1"/>
                </a:solidFill>
              </a:rPr>
              <a:t>, Abdul </a:t>
            </a:r>
            <a:r>
              <a:rPr lang="en-US" dirty="0" err="1">
                <a:solidFill>
                  <a:schemeClr val="bg1"/>
                </a:solidFill>
              </a:rPr>
              <a:t>Hallis</a:t>
            </a:r>
            <a:r>
              <a:rPr lang="en-US" dirty="0">
                <a:solidFill>
                  <a:schemeClr val="bg1"/>
                </a:solidFill>
              </a:rPr>
              <a:t> Bin Abdul Aziz, Ali </a:t>
            </a:r>
            <a:r>
              <a:rPr lang="en-US" dirty="0" err="1">
                <a:solidFill>
                  <a:schemeClr val="bg1"/>
                </a:solidFill>
              </a:rPr>
              <a:t>Yeon</a:t>
            </a:r>
            <a:r>
              <a:rPr lang="en-US" dirty="0">
                <a:solidFill>
                  <a:schemeClr val="bg1"/>
                </a:solidFill>
              </a:rPr>
              <a:t> Bin </a:t>
            </a:r>
            <a:r>
              <a:rPr lang="en-US" dirty="0" err="1">
                <a:solidFill>
                  <a:schemeClr val="bg1"/>
                </a:solidFill>
              </a:rPr>
              <a:t>Md</a:t>
            </a:r>
            <a:r>
              <a:rPr lang="en-US" dirty="0">
                <a:solidFill>
                  <a:schemeClr val="bg1"/>
                </a:solidFill>
              </a:rPr>
              <a:t> </a:t>
            </a:r>
            <a:r>
              <a:rPr lang="en-US" dirty="0" err="1">
                <a:solidFill>
                  <a:schemeClr val="bg1"/>
                </a:solidFill>
              </a:rPr>
              <a:t>Shakaff</a:t>
            </a:r>
            <a:r>
              <a:rPr lang="en-US" dirty="0">
                <a:solidFill>
                  <a:schemeClr val="bg1"/>
                </a:solidFill>
              </a:rPr>
              <a:t> and </a:t>
            </a:r>
            <a:r>
              <a:rPr lang="en-US" dirty="0" err="1">
                <a:solidFill>
                  <a:schemeClr val="bg1"/>
                </a:solidFill>
              </a:rPr>
              <a:t>Rohani</a:t>
            </a:r>
            <a:r>
              <a:rPr lang="en-US" dirty="0">
                <a:solidFill>
                  <a:schemeClr val="bg1"/>
                </a:solidFill>
              </a:rPr>
              <a:t> </a:t>
            </a:r>
            <a:r>
              <a:rPr lang="en-US" dirty="0" err="1">
                <a:solidFill>
                  <a:schemeClr val="bg1"/>
                </a:solidFill>
              </a:rPr>
              <a:t>Binti</a:t>
            </a:r>
            <a:r>
              <a:rPr lang="en-US" dirty="0">
                <a:solidFill>
                  <a:schemeClr val="bg1"/>
                </a:solidFill>
              </a:rPr>
              <a:t> S Mohamed </a:t>
            </a:r>
            <a:r>
              <a:rPr lang="en-US" dirty="0" err="1">
                <a:solidFill>
                  <a:schemeClr val="bg1"/>
                </a:solidFill>
              </a:rPr>
              <a:t>Farook</a:t>
            </a:r>
            <a:r>
              <a:rPr lang="en-US" dirty="0">
                <a:solidFill>
                  <a:schemeClr val="bg1"/>
                </a:solidFill>
              </a:rPr>
              <a:t> “Feasibility Study on Plant Chili Disease Detection Using Image Processing Techniques” 2012 IEEE Third International Conference on Intelligent Systems Modelling and Simulation, pp. 978-0-7695-4668-1/12. </a:t>
            </a:r>
          </a:p>
          <a:p>
            <a:pPr algn="just">
              <a:buFont typeface="Wingdings" panose="05000000000000000000" pitchFamily="2" charset="2"/>
              <a:buChar char="Ø"/>
            </a:pPr>
            <a:r>
              <a:rPr lang="en-US" dirty="0" err="1">
                <a:solidFill>
                  <a:schemeClr val="bg1"/>
                </a:solidFill>
              </a:rPr>
              <a:t>Sachin</a:t>
            </a:r>
            <a:r>
              <a:rPr lang="en-US" dirty="0">
                <a:solidFill>
                  <a:schemeClr val="bg1"/>
                </a:solidFill>
              </a:rPr>
              <a:t> D. </a:t>
            </a:r>
            <a:r>
              <a:rPr lang="en-US" dirty="0" err="1">
                <a:solidFill>
                  <a:schemeClr val="bg1"/>
                </a:solidFill>
              </a:rPr>
              <a:t>Khirade</a:t>
            </a:r>
            <a:r>
              <a:rPr lang="en-US" dirty="0">
                <a:solidFill>
                  <a:schemeClr val="bg1"/>
                </a:solidFill>
              </a:rPr>
              <a:t>, A. B. </a:t>
            </a:r>
            <a:r>
              <a:rPr lang="en-US" dirty="0" err="1">
                <a:solidFill>
                  <a:schemeClr val="bg1"/>
                </a:solidFill>
              </a:rPr>
              <a:t>Patil</a:t>
            </a:r>
            <a:r>
              <a:rPr lang="en-US" dirty="0">
                <a:solidFill>
                  <a:schemeClr val="bg1"/>
                </a:solidFill>
              </a:rPr>
              <a:t>, “Plant Disease Detection Using Image Processing” 2015 IEEE International Conference on Computing Communication Control and Automation, pp. 978-1-4799-6892-3/15. </a:t>
            </a:r>
          </a:p>
          <a:p>
            <a:pPr algn="just"/>
            <a:endParaRPr lang="en-IN" dirty="0">
              <a:solidFill>
                <a:schemeClr val="bg1"/>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p:cNvSpPr txBox="1"/>
          <p:nvPr/>
        </p:nvSpPr>
        <p:spPr>
          <a:xfrm>
            <a:off x="997137" y="2507174"/>
            <a:ext cx="8980227" cy="3538220"/>
          </a:xfrm>
          <a:prstGeom prst="rect">
            <a:avLst/>
          </a:prstGeom>
          <a:noFill/>
        </p:spPr>
        <p:txBody>
          <a:bodyPr wrap="square" rtlCol="0">
            <a:spAutoFit/>
          </a:bodyPr>
          <a:lstStyle/>
          <a:p>
            <a:r>
              <a:rPr lang="en-IN" sz="2800" dirty="0">
                <a:latin typeface="Arial" panose="020B0604020202090204" pitchFamily="34" charset="0"/>
                <a:cs typeface="Arial" panose="020B0604020202090204" pitchFamily="34" charset="0"/>
              </a:rPr>
              <a:t>The step-by-step procedure of the proposed system</a:t>
            </a:r>
            <a:r>
              <a:rPr lang="en-IN" sz="2800" dirty="0" smtClean="0">
                <a:latin typeface="Arial" panose="020B0604020202090204" pitchFamily="34" charset="0"/>
                <a:cs typeface="Arial" panose="020B0604020202090204" pitchFamily="34" charset="0"/>
              </a:rPr>
              <a:t>:</a:t>
            </a:r>
          </a:p>
          <a:p>
            <a:endParaRPr lang="en-IN" sz="2800" dirty="0" smtClean="0">
              <a:latin typeface="Arial" panose="020B0604020202090204" pitchFamily="34" charset="0"/>
              <a:cs typeface="Arial" panose="020B0604020202090204" pitchFamily="34" charset="0"/>
            </a:endParaRPr>
          </a:p>
          <a:p>
            <a:pPr marL="514350" indent="-514350">
              <a:buAutoNum type="arabicPeriod"/>
            </a:pPr>
            <a:r>
              <a:rPr lang="en-US" altLang="en-IN" sz="2800" dirty="0" smtClean="0">
                <a:latin typeface="Arial" panose="020B0604020202090204" pitchFamily="34" charset="0"/>
                <a:cs typeface="Arial" panose="020B0604020202090204" pitchFamily="34" charset="0"/>
              </a:rPr>
              <a:t>Image Acquisition</a:t>
            </a:r>
          </a:p>
          <a:p>
            <a:pPr marL="514350" indent="-514350">
              <a:buAutoNum type="arabicPeriod"/>
            </a:pPr>
            <a:r>
              <a:rPr lang="en-US" altLang="en-IN" sz="2800" dirty="0" smtClean="0">
                <a:latin typeface="Arial" panose="020B0604020202090204" pitchFamily="34" charset="0"/>
                <a:cs typeface="Arial" panose="020B0604020202090204" pitchFamily="34" charset="0"/>
              </a:rPr>
              <a:t>Pre-Processing the Image</a:t>
            </a:r>
          </a:p>
          <a:p>
            <a:pPr marL="514350" indent="-514350">
              <a:buAutoNum type="arabicPeriod"/>
            </a:pPr>
            <a:r>
              <a:rPr lang="en-US" altLang="en-IN" sz="2800" dirty="0" smtClean="0">
                <a:latin typeface="Arial" panose="020B0604020202090204" pitchFamily="34" charset="0"/>
                <a:cs typeface="Arial" panose="020B0604020202090204" pitchFamily="34" charset="0"/>
              </a:rPr>
              <a:t>Segmentation of the Image</a:t>
            </a:r>
          </a:p>
          <a:p>
            <a:pPr marL="514350" indent="-514350">
              <a:buAutoNum type="arabicPeriod"/>
            </a:pPr>
            <a:r>
              <a:rPr lang="en-US" altLang="en-IN" sz="2800" dirty="0" smtClean="0">
                <a:latin typeface="Arial" panose="020B0604020202090204" pitchFamily="34" charset="0"/>
                <a:cs typeface="Arial" panose="020B0604020202090204" pitchFamily="34" charset="0"/>
              </a:rPr>
              <a:t>Extraction of Feature</a:t>
            </a:r>
          </a:p>
          <a:p>
            <a:pPr marL="514350" indent="-514350">
              <a:buAutoNum type="arabicPeriod"/>
            </a:pPr>
            <a:r>
              <a:rPr lang="en-US" altLang="en-IN" sz="2800" dirty="0" smtClean="0">
                <a:latin typeface="Arial" panose="020B0604020202090204" pitchFamily="34" charset="0"/>
                <a:cs typeface="Arial" panose="020B0604020202090204" pitchFamily="34" charset="0"/>
              </a:rPr>
              <a:t>Trainning the classifier.</a:t>
            </a:r>
          </a:p>
          <a:p>
            <a:pPr indent="0">
              <a:buNone/>
            </a:pPr>
            <a:endParaRPr lang="en-IN" sz="2800" b="1" dirty="0">
              <a:solidFill>
                <a:srgbClr val="00B050"/>
              </a:solidFill>
              <a:latin typeface="Arial" panose="020B0604020202090204" pitchFamily="34" charset="0"/>
              <a:cs typeface="Arial" panose="020B060402020209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524" y="676459"/>
            <a:ext cx="7759854" cy="5457188"/>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60</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Image Acquisition</a:t>
            </a:r>
          </a:p>
        </p:txBody>
      </p:sp>
      <p:sp>
        <p:nvSpPr>
          <p:cNvPr id="3" name="Content Placeholder 2"/>
          <p:cNvSpPr>
            <a:spLocks noGrp="1"/>
          </p:cNvSpPr>
          <p:nvPr>
            <p:ph idx="1"/>
          </p:nvPr>
        </p:nvSpPr>
        <p:spPr>
          <a:xfrm>
            <a:off x="680321" y="2439831"/>
            <a:ext cx="10669905" cy="3599180"/>
          </a:xfrm>
        </p:spPr>
        <p:txBody>
          <a:bodyPr>
            <a:normAutofit lnSpcReduction="10000"/>
          </a:bodyPr>
          <a:lstStyle/>
          <a:p>
            <a:r>
              <a:rPr lang="en-US" dirty="0"/>
              <a:t>The image dataset was taken from </a:t>
            </a:r>
            <a:r>
              <a:rPr lang="en-US" dirty="0" err="1"/>
              <a:t>github</a:t>
            </a:r>
            <a:r>
              <a:rPr lang="en-US" dirty="0" smtClean="0"/>
              <a:t>.</a:t>
            </a:r>
          </a:p>
          <a:p>
            <a:endParaRPr lang="en-US" dirty="0"/>
          </a:p>
          <a:p>
            <a:r>
              <a:rPr lang="en-US" dirty="0"/>
              <a:t>The data set contains of 1711 images of leaf where 905 are healthy image and 806 are diseased image</a:t>
            </a:r>
            <a:r>
              <a:rPr lang="en-US" dirty="0" smtClean="0"/>
              <a:t>.</a:t>
            </a:r>
          </a:p>
          <a:p>
            <a:endParaRPr lang="en-US" dirty="0"/>
          </a:p>
          <a:p>
            <a:r>
              <a:rPr lang="en-US" dirty="0"/>
              <a:t>The images are in JPEG </a:t>
            </a:r>
            <a:r>
              <a:rPr lang="en-US" dirty="0" smtClean="0"/>
              <a:t>format</a:t>
            </a:r>
          </a:p>
          <a:p>
            <a:endParaRPr lang="en-US" dirty="0"/>
          </a:p>
          <a:p>
            <a:r>
              <a:rPr lang="en-US" dirty="0">
                <a:solidFill>
                  <a:schemeClr val="accent1"/>
                </a:solidFill>
                <a:sym typeface="+mn-ea"/>
                <a:hlinkClick r:id="rId2"/>
              </a:rPr>
              <a:t>https://github.com/spMohanty/PlantVillage-Dataset/tree/master/raw/color</a:t>
            </a:r>
          </a:p>
        </p:txBody>
      </p:sp>
      <p:sp>
        <p:nvSpPr>
          <p:cNvPr id="4" name="Slide Number Placeholder 3"/>
          <p:cNvSpPr>
            <a:spLocks noGrp="1"/>
          </p:cNvSpPr>
          <p:nvPr>
            <p:ph type="sldNum" sz="quarter" idx="12"/>
          </p:nvPr>
        </p:nvSpPr>
        <p:spPr/>
        <p:txBody>
          <a:bodyPr/>
          <a:lstStyle/>
          <a:p>
            <a:fld id="{6D22F896-40B5-4ADD-8801-0D06FADFA095}" type="slidenum">
              <a:rPr lang="en-US" dirty="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 pre-processing</a:t>
            </a:r>
          </a:p>
        </p:txBody>
      </p:sp>
      <p:sp>
        <p:nvSpPr>
          <p:cNvPr id="3" name="Content Placeholder 2"/>
          <p:cNvSpPr>
            <a:spLocks noGrp="1"/>
          </p:cNvSpPr>
          <p:nvPr>
            <p:ph idx="1"/>
          </p:nvPr>
        </p:nvSpPr>
        <p:spPr>
          <a:xfrm>
            <a:off x="632768" y="2594451"/>
            <a:ext cx="10932460" cy="3599316"/>
          </a:xfrm>
        </p:spPr>
        <p:txBody>
          <a:bodyPr>
            <a:normAutofit fontScale="92500" lnSpcReduction="10000"/>
          </a:bodyPr>
          <a:lstStyle/>
          <a:p>
            <a:pPr algn="just"/>
            <a:r>
              <a:rPr lang="en-US" dirty="0"/>
              <a:t>The data is in form of images thus </a:t>
            </a:r>
            <a:r>
              <a:rPr lang="en-US" dirty="0" smtClean="0"/>
              <a:t>there's </a:t>
            </a:r>
            <a:r>
              <a:rPr lang="en-US" dirty="0"/>
              <a:t>need to do some pre-processing before running the segmentation algorithm. </a:t>
            </a:r>
            <a:endParaRPr lang="en-US" dirty="0" smtClean="0"/>
          </a:p>
          <a:p>
            <a:pPr algn="just"/>
            <a:endParaRPr lang="en-US" dirty="0"/>
          </a:p>
          <a:p>
            <a:pPr algn="just"/>
            <a:r>
              <a:rPr lang="en-US" dirty="0"/>
              <a:t>The image is converted to RGB color space from BGR (Blue Green Red) color space. Then it is converted to HSV color space from RGB color space. </a:t>
            </a:r>
            <a:endParaRPr lang="en-US" dirty="0" smtClean="0"/>
          </a:p>
          <a:p>
            <a:pPr algn="just"/>
            <a:endParaRPr lang="en-US" dirty="0"/>
          </a:p>
          <a:p>
            <a:pPr algn="just"/>
            <a:r>
              <a:rPr lang="en-US" dirty="0"/>
              <a:t>The image is converted to HSV color space as it results in more precise representation of extracted features of interest in the image</a:t>
            </a:r>
            <a:r>
              <a:rPr lang="en-US" dirty="0" smtClean="0"/>
              <a:t>.</a:t>
            </a:r>
          </a:p>
          <a:p>
            <a:pPr algn="just"/>
            <a:endParaRPr lang="en-US" dirty="0"/>
          </a:p>
          <a:p>
            <a:pPr algn="just"/>
            <a:r>
              <a:rPr lang="en-US" dirty="0"/>
              <a:t>The images are resized into 500pixels*500pixels.</a:t>
            </a:r>
          </a:p>
        </p:txBody>
      </p:sp>
      <p:sp>
        <p:nvSpPr>
          <p:cNvPr id="4" name="Slide Number Placeholder 3"/>
          <p:cNvSpPr>
            <a:spLocks noGrp="1"/>
          </p:cNvSpPr>
          <p:nvPr>
            <p:ph type="sldNum" sz="quarter" idx="12"/>
          </p:nvPr>
        </p:nvSpPr>
        <p:spPr/>
        <p:txBody>
          <a:bodyPr/>
          <a:lstStyle/>
          <a:p>
            <a:fld id="{6D22F896-40B5-4ADD-8801-0D06FADFA095}" type="slidenum">
              <a:rPr lang="en-US" dirty="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a:t>
            </a:r>
          </a:p>
        </p:txBody>
      </p:sp>
      <p:sp>
        <p:nvSpPr>
          <p:cNvPr id="4" name="Slide Number Placeholder 3"/>
          <p:cNvSpPr>
            <a:spLocks noGrp="1"/>
          </p:cNvSpPr>
          <p:nvPr>
            <p:ph type="sldNum" sz="quarter" idx="12"/>
          </p:nvPr>
        </p:nvSpPr>
        <p:spPr/>
        <p:txBody>
          <a:bodyPr/>
          <a:lstStyle/>
          <a:p>
            <a:fld id="{6D22F896-40B5-4ADD-8801-0D06FADFA095}" type="slidenum">
              <a:rPr lang="en-US" dirty="0"/>
              <a:t>9</a:t>
            </a:fld>
            <a:endParaRPr lang="en-US" dirty="0"/>
          </a:p>
        </p:txBody>
      </p:sp>
      <p:pic>
        <p:nvPicPr>
          <p:cNvPr id="5" name="Picture 4" descr="Screenshot 2021-06-06 at 9.31.50 PM"/>
          <p:cNvPicPr>
            <a:picLocks noChangeAspect="1"/>
          </p:cNvPicPr>
          <p:nvPr/>
        </p:nvPicPr>
        <p:blipFill>
          <a:blip r:embed="rId2"/>
          <a:stretch>
            <a:fillRect/>
          </a:stretch>
        </p:blipFill>
        <p:spPr>
          <a:xfrm>
            <a:off x="1066800" y="4887353"/>
            <a:ext cx="10058400" cy="1215390"/>
          </a:xfrm>
          <a:prstGeom prst="rect">
            <a:avLst/>
          </a:prstGeom>
        </p:spPr>
      </p:pic>
      <p:pic>
        <p:nvPicPr>
          <p:cNvPr id="6" name="Picture 5" descr="Screenshot 2021-06-06 at 9.31.35 PM"/>
          <p:cNvPicPr>
            <a:picLocks noChangeAspect="1"/>
          </p:cNvPicPr>
          <p:nvPr/>
        </p:nvPicPr>
        <p:blipFill>
          <a:blip r:embed="rId3"/>
          <a:stretch>
            <a:fillRect/>
          </a:stretch>
        </p:blipFill>
        <p:spPr>
          <a:xfrm>
            <a:off x="1066800" y="2576606"/>
            <a:ext cx="10058400" cy="121539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556f2c7-338a-478f-98b9-bd80ceca9f1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b425314-f550-4d4b-bf5b-1ffc7faf1995}"/>
</p:tagLst>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16</TotalTime>
  <Words>2745</Words>
  <Application>Microsoft Office PowerPoint</Application>
  <PresentationFormat>Widescreen</PresentationFormat>
  <Paragraphs>407</Paragraphs>
  <Slides>60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Algerian</vt:lpstr>
      <vt:lpstr>Arial</vt:lpstr>
      <vt:lpstr>Calibri</vt:lpstr>
      <vt:lpstr>Cambria Math</vt:lpstr>
      <vt:lpstr>Courier New</vt:lpstr>
      <vt:lpstr>Mangal</vt:lpstr>
      <vt:lpstr>Times New Roman</vt:lpstr>
      <vt:lpstr>Trebuchet MS</vt:lpstr>
      <vt:lpstr>Wingdings</vt:lpstr>
      <vt:lpstr>Berlin</vt:lpstr>
      <vt:lpstr>PowerPoint Presentation</vt:lpstr>
      <vt:lpstr>PowerPoint Presentation</vt:lpstr>
      <vt:lpstr>Literature Review:</vt:lpstr>
      <vt:lpstr>PowerPoint Presentation</vt:lpstr>
      <vt:lpstr>Block Diagram:</vt:lpstr>
      <vt:lpstr>Methodology:</vt:lpstr>
      <vt:lpstr>Image Acquisition</vt:lpstr>
      <vt:lpstr>Image pre-processing</vt:lpstr>
      <vt:lpstr>Implementation:</vt:lpstr>
      <vt:lpstr>Segmentation of Image</vt:lpstr>
      <vt:lpstr>Green  Masking Technique</vt:lpstr>
      <vt:lpstr>Implementation</vt:lpstr>
      <vt:lpstr>OutPut:</vt:lpstr>
      <vt:lpstr>SLIC Segmetation </vt:lpstr>
      <vt:lpstr>Implementation</vt:lpstr>
      <vt:lpstr>Output</vt:lpstr>
      <vt:lpstr>Extracting Features:</vt:lpstr>
      <vt:lpstr>Hu Moments:</vt:lpstr>
      <vt:lpstr>Implementation</vt:lpstr>
      <vt:lpstr>Haralic Features</vt:lpstr>
      <vt:lpstr>Implementation</vt:lpstr>
      <vt:lpstr>Color Histogram:</vt:lpstr>
      <vt:lpstr>Implementaion:</vt:lpstr>
      <vt:lpstr>Color features using color co-occurrence matrix</vt:lpstr>
      <vt:lpstr>Implementation</vt:lpstr>
      <vt:lpstr>PowerPoint Presentation</vt:lpstr>
      <vt:lpstr>Image Classification</vt:lpstr>
      <vt:lpstr>Classifier 1-Gaussian Naïve Bayes</vt:lpstr>
      <vt:lpstr>Algorithm</vt:lpstr>
      <vt:lpstr>PowerPoint Presentation</vt:lpstr>
      <vt:lpstr>           Classifiers Implementation And Results                          </vt:lpstr>
      <vt:lpstr>Output Using SLIC Segmentation Technique</vt:lpstr>
      <vt:lpstr>Output Using Masking Segmentation Technique</vt:lpstr>
      <vt:lpstr>Inference</vt:lpstr>
      <vt:lpstr>Classifier 2-Support vector Machine</vt:lpstr>
      <vt:lpstr>PowerPoint Presentation</vt:lpstr>
      <vt:lpstr>Classifier implementation and Result</vt:lpstr>
      <vt:lpstr>Output Using SLIC Segmentation Technique</vt:lpstr>
      <vt:lpstr>Output Using Masking Segmentation Technique</vt:lpstr>
      <vt:lpstr>Inference</vt:lpstr>
      <vt:lpstr>Classifier 3-Random Forest</vt:lpstr>
      <vt:lpstr>PowerPoint Presentation</vt:lpstr>
      <vt:lpstr>PowerPoint Presentation</vt:lpstr>
      <vt:lpstr>Conclusive Steps for Random Forest using previously mentioned formulas and concepts.</vt:lpstr>
      <vt:lpstr>Classifier implementation and results</vt:lpstr>
      <vt:lpstr>Output Using SLIC Segmentation Technique</vt:lpstr>
      <vt:lpstr>Contribution of Each feature in Classification</vt:lpstr>
      <vt:lpstr>Output Using Masking Segmentation Technique</vt:lpstr>
      <vt:lpstr>Contribution of Each feature in Classification</vt:lpstr>
      <vt:lpstr>Inference</vt:lpstr>
      <vt:lpstr>Performance Analysis and Comparison of Algorithms. </vt:lpstr>
      <vt:lpstr>Bar Graph Comparison using SLIC segmentation</vt:lpstr>
      <vt:lpstr>Comparison table</vt:lpstr>
      <vt:lpstr>Bar Graph Comparison using Masking segmentation</vt:lpstr>
      <vt:lpstr>Comparison table</vt:lpstr>
      <vt:lpstr>Conclusions from comparison tables and graphs</vt:lpstr>
      <vt:lpstr>PowerPoint Presentation</vt:lpstr>
      <vt:lpstr>References</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Classifier 1-Gaussian Naive Bayes</dc:title>
  <dc:creator>Microsoft account</dc:creator>
  <cp:lastModifiedBy>Microsoft account</cp:lastModifiedBy>
  <cp:revision>100</cp:revision>
  <dcterms:created xsi:type="dcterms:W3CDTF">2021-06-08T04:13:33Z</dcterms:created>
  <dcterms:modified xsi:type="dcterms:W3CDTF">2021-06-09T07:51:10Z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1033-3.1.3.5746</vt:lpwstr>
  </property>
</Properties>
</file>